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6" r:id="rId3"/>
    <p:sldId id="260" r:id="rId4"/>
    <p:sldId id="259" r:id="rId5"/>
    <p:sldId id="258" r:id="rId6"/>
    <p:sldId id="261" r:id="rId7"/>
    <p:sldId id="262" r:id="rId8"/>
    <p:sldId id="263" r:id="rId9"/>
    <p:sldId id="264" r:id="rId10"/>
    <p:sldId id="273" r:id="rId11"/>
    <p:sldId id="275" r:id="rId12"/>
    <p:sldId id="276" r:id="rId13"/>
    <p:sldId id="286" r:id="rId14"/>
    <p:sldId id="324" r:id="rId15"/>
    <p:sldId id="329" r:id="rId16"/>
    <p:sldId id="330" r:id="rId17"/>
    <p:sldId id="325" r:id="rId18"/>
    <p:sldId id="326" r:id="rId19"/>
    <p:sldId id="281" r:id="rId20"/>
    <p:sldId id="327" r:id="rId21"/>
    <p:sldId id="328" r:id="rId22"/>
    <p:sldId id="283" r:id="rId23"/>
    <p:sldId id="29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16D003-A73A-453B-90A0-83FBFA0531A3}" v="1" dt="2021-10-29T14:41:55.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4" d="100"/>
          <a:sy n="74" d="100"/>
        </p:scale>
        <p:origin x="76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CE87E-985C-4B0B-A71B-1BB23D5B041A}" type="datetimeFigureOut">
              <a:rPr lang="en-US" smtClean="0"/>
              <a:t>4/1/2022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F93145-001B-45F6-86D0-FA656D2B0029}" type="slidenum">
              <a:rPr lang="en-US" smtClean="0"/>
              <a:t>‹#›</a:t>
            </a:fld>
            <a:endParaRPr lang="en-US"/>
          </a:p>
        </p:txBody>
      </p:sp>
    </p:spTree>
    <p:extLst>
      <p:ext uri="{BB962C8B-B14F-4D97-AF65-F5344CB8AC3E}">
        <p14:creationId xmlns:p14="http://schemas.microsoft.com/office/powerpoint/2010/main" val="2122626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Your local conservation district is eager to help you care for your soil. Contact them for information.</a:t>
            </a:r>
          </a:p>
          <a:p>
            <a:r>
              <a:rPr lang="en-US" sz="1200" kern="1200" dirty="0">
                <a:solidFill>
                  <a:schemeClr val="tx1"/>
                </a:solidFill>
                <a:effectLst/>
                <a:latin typeface="+mn-lt"/>
                <a:ea typeface="+mn-ea"/>
                <a:cs typeface="+mn-cs"/>
              </a:rPr>
              <a:t>National  Association of Conservation Districts (NACD) http://www.nacdnet.org/general-resources/conservation-district-directory/</a:t>
            </a:r>
          </a:p>
          <a:p>
            <a:r>
              <a:rPr lang="en-US" sz="1200" kern="1200" dirty="0">
                <a:solidFill>
                  <a:schemeClr val="tx1"/>
                </a:solidFill>
                <a:effectLst/>
                <a:latin typeface="+mn-lt"/>
                <a:ea typeface="+mn-ea"/>
                <a:cs typeface="+mn-cs"/>
              </a:rPr>
              <a:t>Download the PowerPoint to your computer and add your contact information and  some additional slides of projects in your community.</a:t>
            </a:r>
          </a:p>
        </p:txBody>
      </p:sp>
      <p:sp>
        <p:nvSpPr>
          <p:cNvPr id="4" name="Slide Number Placeholder 3"/>
          <p:cNvSpPr>
            <a:spLocks noGrp="1"/>
          </p:cNvSpPr>
          <p:nvPr>
            <p:ph type="sldNum" sz="quarter" idx="10"/>
          </p:nvPr>
        </p:nvSpPr>
        <p:spPr/>
        <p:txBody>
          <a:bodyPr/>
          <a:lstStyle/>
          <a:p>
            <a:fld id="{CE27ABDC-1A8F-4430-8224-9643502A713B}" type="slidenum">
              <a:rPr lang="en-US" smtClean="0"/>
              <a:pPr/>
              <a:t>10</a:t>
            </a:fld>
            <a:endParaRPr lang="en-US"/>
          </a:p>
        </p:txBody>
      </p:sp>
      <p:sp>
        <p:nvSpPr>
          <p:cNvPr id="5" name="Footer Placeholder 4"/>
          <p:cNvSpPr>
            <a:spLocks noGrp="1"/>
          </p:cNvSpPr>
          <p:nvPr>
            <p:ph type="ftr" sz="quarter" idx="11"/>
          </p:nvPr>
        </p:nvSpPr>
        <p:spPr/>
        <p:txBody>
          <a:bodyPr/>
          <a:lstStyle/>
          <a:p>
            <a:r>
              <a:rPr lang="en-US"/>
              <a:t>National Association of Conservation Districts (NACD) (c)NACD  nacdnet.org  stewardship@nacdnet.org</a:t>
            </a:r>
          </a:p>
        </p:txBody>
      </p:sp>
      <p:sp>
        <p:nvSpPr>
          <p:cNvPr id="6" name="Header Placeholder 5"/>
          <p:cNvSpPr>
            <a:spLocks noGrp="1"/>
          </p:cNvSpPr>
          <p:nvPr>
            <p:ph type="hdr" sz="quarter" idx="12"/>
          </p:nvPr>
        </p:nvSpPr>
        <p:spPr/>
        <p:txBody>
          <a:bodyPr/>
          <a:lstStyle/>
          <a:p>
            <a:r>
              <a:rPr lang="en-US"/>
              <a:t>Level 1 - Grade K-1 DIG DEEPER - Mysteries in the soil -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96487047-FB1B-CC4E-B846-E28E25478E8B}" type="slidenum">
              <a:rPr lang="en-US"/>
              <a:pPr>
                <a:defRPr/>
              </a:pPr>
              <a:t>21</a:t>
            </a:fld>
            <a:endParaRPr lang="en-US"/>
          </a:p>
        </p:txBody>
      </p:sp>
      <p:sp>
        <p:nvSpPr>
          <p:cNvPr id="5120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5120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99A9DADB-2B71-624B-9E41-C084BA04F850}" type="slidenum">
              <a:rPr lang="en-US"/>
              <a:pPr>
                <a:defRPr/>
              </a:pPr>
              <a:t>22</a:t>
            </a:fld>
            <a:endParaRPr lang="en-US"/>
          </a:p>
        </p:txBody>
      </p:sp>
      <p:sp>
        <p:nvSpPr>
          <p:cNvPr id="5325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5325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C5A80790-21BF-DA44-BAB1-C0DC69133EBE}" type="slidenum">
              <a:rPr lang="en-US"/>
              <a:pPr>
                <a:defRPr/>
              </a:pPr>
              <a:t>23</a:t>
            </a:fld>
            <a:endParaRPr lang="en-US"/>
          </a:p>
        </p:txBody>
      </p:sp>
      <p:sp>
        <p:nvSpPr>
          <p:cNvPr id="65538"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65539" name="Rectangle 3"/>
          <p:cNvSpPr>
            <a:spLocks noGrp="1" noChangeArrowheads="1"/>
          </p:cNvSpPr>
          <p:nvPr>
            <p:ph type="body" idx="1"/>
          </p:nvPr>
        </p:nvSpPr>
        <p:spPr/>
        <p:txBody>
          <a:bodyPr/>
          <a:lstStyle/>
          <a:p>
            <a:pPr eaLnBrk="1" hangingPunct="1">
              <a:defRPr/>
            </a:pPr>
            <a:r>
              <a:rPr lang="en-US" dirty="0"/>
              <a:t>Local info – contest dates – contact info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err="1"/>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A3E00CA2-4AA8-C24C-85B0-503CDFBBCC03}" type="slidenum">
              <a:rPr lang="en-US"/>
              <a:pPr>
                <a:defRPr/>
              </a:pPr>
              <a:t>11</a:t>
            </a:fld>
            <a:endParaRPr lang="en-US"/>
          </a:p>
        </p:txBody>
      </p:sp>
      <p:sp>
        <p:nvSpPr>
          <p:cNvPr id="3891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38915" name="Rectangle 3"/>
          <p:cNvSpPr>
            <a:spLocks noGrp="1" noChangeArrowheads="1"/>
          </p:cNvSpPr>
          <p:nvPr>
            <p:ph type="body" idx="1"/>
          </p:nvPr>
        </p:nvSpPr>
        <p:spPr/>
        <p:txBody>
          <a:bodyPr/>
          <a:lstStyle/>
          <a:p>
            <a:pPr eaLnBrk="1" hangingPunct="1">
              <a:defRPr/>
            </a:pPr>
            <a:r>
              <a:rPr lang="en-US" b="1" dirty="0"/>
              <a:t>2021 Categories</a:t>
            </a:r>
          </a:p>
          <a:p>
            <a:pPr eaLnBrk="1" hangingPunct="1">
              <a:defRPr/>
            </a:pPr>
            <a:r>
              <a:rPr lang="en-US" dirty="0"/>
              <a:t>Grades K-1 </a:t>
            </a:r>
          </a:p>
          <a:p>
            <a:pPr eaLnBrk="1" hangingPunct="1">
              <a:defRPr/>
            </a:pPr>
            <a:r>
              <a:rPr lang="en-US" dirty="0"/>
              <a:t>Grades 2-3 </a:t>
            </a:r>
          </a:p>
          <a:p>
            <a:pPr eaLnBrk="1" hangingPunct="1">
              <a:defRPr/>
            </a:pPr>
            <a:r>
              <a:rPr lang="en-US" dirty="0"/>
              <a:t>Grades 4-6 </a:t>
            </a:r>
          </a:p>
          <a:p>
            <a:pPr eaLnBrk="1" hangingPunct="1">
              <a:defRPr/>
            </a:pPr>
            <a:r>
              <a:rPr lang="en-US" dirty="0"/>
              <a:t>Grades 7-9 </a:t>
            </a:r>
          </a:p>
          <a:p>
            <a:pPr eaLnBrk="1" hangingPunct="1">
              <a:defRPr/>
            </a:pPr>
            <a:r>
              <a:rPr lang="en-US" dirty="0"/>
              <a:t>Grades 10-12 </a:t>
            </a:r>
          </a:p>
          <a:p>
            <a:pPr eaLnBrk="1" hangingPunct="1">
              <a:defRPr/>
            </a:pPr>
            <a:r>
              <a:rPr lang="en-US" dirty="0"/>
              <a:t>Some local and state contests have additional categories</a:t>
            </a:r>
          </a:p>
          <a:p>
            <a:pPr eaLnBrk="1" hangingPunct="1">
              <a:defRPr/>
            </a:pPr>
            <a:r>
              <a:rPr lang="en-US" i="1" dirty="0"/>
              <a:t> Please note, only posters that go through state contests are eligible for the national contest. Do not send posters directly to the national contest.</a:t>
            </a:r>
            <a:br>
              <a:rPr lang="en-US" b="1" dirty="0"/>
            </a:br>
            <a:endParaRPr lang="en-US" b="1" dirty="0"/>
          </a:p>
          <a:p>
            <a:pPr algn="l">
              <a:defRPr/>
            </a:pPr>
            <a:endParaRPr lang="en-US" sz="1200" dirty="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ECE925B4-416A-B546-8BAC-987DF3E4D539}" type="slidenum">
              <a:rPr lang="en-US"/>
              <a:pPr>
                <a:defRPr/>
              </a:pPr>
              <a:t>12</a:t>
            </a:fld>
            <a:endParaRPr lang="en-US"/>
          </a:p>
        </p:txBody>
      </p:sp>
      <p:sp>
        <p:nvSpPr>
          <p:cNvPr id="9728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97283" name="Rectangle 3"/>
          <p:cNvSpPr>
            <a:spLocks noGrp="1" noChangeArrowheads="1"/>
          </p:cNvSpPr>
          <p:nvPr>
            <p:ph type="body" idx="1"/>
          </p:nvPr>
        </p:nvSpPr>
        <p:spPr/>
        <p:txBody>
          <a:bodyPr/>
          <a:lstStyle/>
          <a:p>
            <a:pPr eaLnBrk="1" hangingPunct="1">
              <a:defRPr/>
            </a:pPr>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02625059-5EE8-4945-AAB0-1C2967277F87}" type="slidenum">
              <a:rPr lang="en-US"/>
              <a:pPr>
                <a:defRPr/>
              </a:pPr>
              <a:t>13</a:t>
            </a:fld>
            <a:endParaRPr lang="en-US"/>
          </a:p>
        </p:txBody>
      </p:sp>
      <p:sp>
        <p:nvSpPr>
          <p:cNvPr id="4301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4301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02625059-5EE8-4945-AAB0-1C2967277F87}" type="slidenum">
              <a:rPr lang="en-US"/>
              <a:pPr>
                <a:defRPr/>
              </a:pPr>
              <a:t>14</a:t>
            </a:fld>
            <a:endParaRPr lang="en-US"/>
          </a:p>
        </p:txBody>
      </p:sp>
      <p:sp>
        <p:nvSpPr>
          <p:cNvPr id="4301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4301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2305681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44844AC3-080E-DA4C-84E4-9F72A8C5E9B7}" type="slidenum">
              <a:rPr lang="en-US"/>
              <a:pPr>
                <a:defRPr/>
              </a:pPr>
              <a:t>17</a:t>
            </a:fld>
            <a:endParaRPr lang="en-US"/>
          </a:p>
        </p:txBody>
      </p:sp>
      <p:sp>
        <p:nvSpPr>
          <p:cNvPr id="45058"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45059" name="Rectangle 3"/>
          <p:cNvSpPr>
            <a:spLocks noGrp="1" noChangeArrowheads="1"/>
          </p:cNvSpPr>
          <p:nvPr>
            <p:ph type="body" idx="1"/>
          </p:nvPr>
        </p:nvSpPr>
        <p:spPr/>
        <p:txBody>
          <a:bodyPr/>
          <a:lstStyle/>
          <a:p>
            <a:pPr eaLnBrk="1" hangingPunct="1">
              <a:defRPr/>
            </a:pPr>
            <a:r>
              <a:rPr lang="en-US" dirty="0"/>
              <a:t>What makes a good</a:t>
            </a:r>
            <a:r>
              <a:rPr lang="en-US" baseline="0" dirty="0"/>
              <a:t> poster?</a:t>
            </a:r>
          </a:p>
          <a:p>
            <a:pPr eaLnBrk="1" hangingPunct="1">
              <a:defRPr/>
            </a:pPr>
            <a:r>
              <a:rPr lang="en-US" dirty="0"/>
              <a:t>Attracts attention</a:t>
            </a:r>
          </a:p>
          <a:p>
            <a:pPr eaLnBrk="1" hangingPunct="1">
              <a:defRPr/>
            </a:pPr>
            <a:r>
              <a:rPr lang="en-US" dirty="0"/>
              <a:t>Is simple and clear</a:t>
            </a:r>
          </a:p>
          <a:p>
            <a:pPr eaLnBrk="1" hangingPunct="1">
              <a:defRPr/>
            </a:pPr>
            <a:r>
              <a:rPr lang="en-US" dirty="0"/>
              <a:t>Uses colors and white space to get and hold attention</a:t>
            </a:r>
          </a:p>
          <a:p>
            <a:pPr eaLnBrk="1" hangingPunct="1">
              <a:defRPr/>
            </a:pPr>
            <a:r>
              <a:rPr lang="en-US" dirty="0"/>
              <a:t>Letters are large enough to be easily read</a:t>
            </a:r>
          </a:p>
          <a:p>
            <a:pPr eaLnBrk="1" hangingPunct="1">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Local Heroes Your Hardworking Pollinators</a:t>
            </a:r>
          </a:p>
        </p:txBody>
      </p:sp>
      <p:sp>
        <p:nvSpPr>
          <p:cNvPr id="6" name="Rectangle 6"/>
          <p:cNvSpPr>
            <a:spLocks noGrp="1" noChangeArrowheads="1"/>
          </p:cNvSpPr>
          <p:nvPr>
            <p:ph type="ftr" sz="quarter" idx="4"/>
          </p:nvPr>
        </p:nvSpPr>
        <p:spPr>
          <a:xfrm>
            <a:off x="0" y="8456613"/>
            <a:ext cx="5516440" cy="457200"/>
          </a:xfrm>
        </p:spPr>
        <p:txBody>
          <a:bodyPr/>
          <a:lstStyle/>
          <a:p>
            <a:pPr>
              <a:defRPr/>
            </a:pPr>
            <a:r>
              <a:rPr lang="en-US" dirty="0"/>
              <a:t>S. Schultz stewardship@nacdnet.org  www.nacdnet.org July 2014</a:t>
            </a:r>
          </a:p>
          <a:p>
            <a:pPr>
              <a:defRPr/>
            </a:pPr>
            <a:r>
              <a:rPr lang="en-US" dirty="0"/>
              <a:t>http://www.nacdnet.org/education/resources/local-heroes</a:t>
            </a:r>
          </a:p>
        </p:txBody>
      </p:sp>
      <p:sp>
        <p:nvSpPr>
          <p:cNvPr id="7" name="Rectangle 7"/>
          <p:cNvSpPr>
            <a:spLocks noGrp="1" noChangeArrowheads="1"/>
          </p:cNvSpPr>
          <p:nvPr>
            <p:ph type="sldNum" sz="quarter" idx="5"/>
          </p:nvPr>
        </p:nvSpPr>
        <p:spPr/>
        <p:txBody>
          <a:bodyPr/>
          <a:lstStyle/>
          <a:p>
            <a:pPr>
              <a:defRPr/>
            </a:pPr>
            <a:fld id="{3412F288-3191-9441-854F-627F37F77B4F}" type="slidenum">
              <a:rPr lang="en-US"/>
              <a:pPr>
                <a:defRPr/>
              </a:pPr>
              <a:t>18</a:t>
            </a:fld>
            <a:endParaRPr lang="en-US" dirty="0"/>
          </a:p>
        </p:txBody>
      </p:sp>
      <p:sp>
        <p:nvSpPr>
          <p:cNvPr id="47106"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47107" name="Rectangle 3"/>
          <p:cNvSpPr>
            <a:spLocks noGrp="1" noChangeArrowheads="1"/>
          </p:cNvSpPr>
          <p:nvPr>
            <p:ph type="body" idx="1"/>
          </p:nvPr>
        </p:nvSpPr>
        <p:spPr/>
        <p:txBody>
          <a:bodyPr/>
          <a:lstStyle/>
          <a:p>
            <a:pPr eaLnBrk="1" hangingPunct="1">
              <a:defRPr/>
            </a:pPr>
            <a:r>
              <a:rPr lang="en-US" dirty="0"/>
              <a:t>Research the topic of the theme</a:t>
            </a:r>
          </a:p>
          <a:p>
            <a:pPr eaLnBrk="1" hangingPunct="1">
              <a:defRPr/>
            </a:pPr>
            <a:r>
              <a:rPr lang="en-US" dirty="0"/>
              <a:t>Brainstorm ideas and make a list</a:t>
            </a:r>
          </a:p>
          <a:p>
            <a:pPr eaLnBrk="1" hangingPunct="1">
              <a:defRPr/>
            </a:pPr>
            <a:r>
              <a:rPr lang="en-US" dirty="0"/>
              <a:t>Think of the theme and use the theme as your title</a:t>
            </a:r>
          </a:p>
          <a:p>
            <a:pPr eaLnBrk="1" hangingPunct="1">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C5CE567A-A0F6-5A40-89D7-23D5E5893E2D}" type="slidenum">
              <a:rPr lang="en-US"/>
              <a:pPr>
                <a:defRPr/>
              </a:pPr>
              <a:t>19</a:t>
            </a:fld>
            <a:endParaRPr lang="en-US"/>
          </a:p>
        </p:txBody>
      </p:sp>
      <p:sp>
        <p:nvSpPr>
          <p:cNvPr id="4915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49155"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C5CE567A-A0F6-5A40-89D7-23D5E5893E2D}" type="slidenum">
              <a:rPr lang="en-US"/>
              <a:pPr>
                <a:defRPr/>
              </a:pPr>
              <a:t>20</a:t>
            </a:fld>
            <a:endParaRPr lang="en-US"/>
          </a:p>
        </p:txBody>
      </p:sp>
      <p:sp>
        <p:nvSpPr>
          <p:cNvPr id="4915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49155"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3962357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EBD78-05F3-4540-89FC-9B7CA21E82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1A187D-B8E1-4C58-BFEC-4DF821130E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CDFE54-8FFC-4723-BE07-93AD1FDE2949}"/>
              </a:ext>
            </a:extLst>
          </p:cNvPr>
          <p:cNvSpPr>
            <a:spLocks noGrp="1"/>
          </p:cNvSpPr>
          <p:nvPr>
            <p:ph type="dt" sz="half" idx="10"/>
          </p:nvPr>
        </p:nvSpPr>
        <p:spPr/>
        <p:txBody>
          <a:bodyPr/>
          <a:lstStyle/>
          <a:p>
            <a:fld id="{33C9CF7E-E48F-405A-A7BE-AC8EF621CA67}" type="datetimeFigureOut">
              <a:rPr lang="en-US" smtClean="0"/>
              <a:t>4/1/2022</a:t>
            </a:fld>
            <a:endParaRPr lang="en-US"/>
          </a:p>
        </p:txBody>
      </p:sp>
      <p:sp>
        <p:nvSpPr>
          <p:cNvPr id="5" name="Footer Placeholder 4">
            <a:extLst>
              <a:ext uri="{FF2B5EF4-FFF2-40B4-BE49-F238E27FC236}">
                <a16:creationId xmlns:a16="http://schemas.microsoft.com/office/drawing/2014/main" id="{16FD59A9-48A7-42B9-924F-E8326C66FA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CEC5F5-F9C9-4653-9329-C72F5C61DC49}"/>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203312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D9F7C-F1F0-4C02-9420-2FF696D4CC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7A481B-93AA-4F60-8824-44A03F4F14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2D859E-166B-4FB8-884A-62EC90947973}"/>
              </a:ext>
            </a:extLst>
          </p:cNvPr>
          <p:cNvSpPr>
            <a:spLocks noGrp="1"/>
          </p:cNvSpPr>
          <p:nvPr>
            <p:ph type="dt" sz="half" idx="10"/>
          </p:nvPr>
        </p:nvSpPr>
        <p:spPr/>
        <p:txBody>
          <a:bodyPr/>
          <a:lstStyle/>
          <a:p>
            <a:fld id="{33C9CF7E-E48F-405A-A7BE-AC8EF621CA67}" type="datetimeFigureOut">
              <a:rPr lang="en-US" smtClean="0"/>
              <a:t>4/1/2022</a:t>
            </a:fld>
            <a:endParaRPr lang="en-US"/>
          </a:p>
        </p:txBody>
      </p:sp>
      <p:sp>
        <p:nvSpPr>
          <p:cNvPr id="5" name="Footer Placeholder 4">
            <a:extLst>
              <a:ext uri="{FF2B5EF4-FFF2-40B4-BE49-F238E27FC236}">
                <a16:creationId xmlns:a16="http://schemas.microsoft.com/office/drawing/2014/main" id="{EEA1D0D1-F394-4A72-B5CA-3C45DB587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5F045A-BD89-4DED-862A-96DF42EDA04A}"/>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2454308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681585-D75F-41CD-9B8E-8EB2923F3B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5200EC-2A39-47F6-A2F2-E0532818C7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6B2913-343B-4D8B-8D45-DB7CE09992EA}"/>
              </a:ext>
            </a:extLst>
          </p:cNvPr>
          <p:cNvSpPr>
            <a:spLocks noGrp="1"/>
          </p:cNvSpPr>
          <p:nvPr>
            <p:ph type="dt" sz="half" idx="10"/>
          </p:nvPr>
        </p:nvSpPr>
        <p:spPr/>
        <p:txBody>
          <a:bodyPr/>
          <a:lstStyle/>
          <a:p>
            <a:fld id="{33C9CF7E-E48F-405A-A7BE-AC8EF621CA67}" type="datetimeFigureOut">
              <a:rPr lang="en-US" smtClean="0"/>
              <a:t>4/1/2022</a:t>
            </a:fld>
            <a:endParaRPr lang="en-US"/>
          </a:p>
        </p:txBody>
      </p:sp>
      <p:sp>
        <p:nvSpPr>
          <p:cNvPr id="5" name="Footer Placeholder 4">
            <a:extLst>
              <a:ext uri="{FF2B5EF4-FFF2-40B4-BE49-F238E27FC236}">
                <a16:creationId xmlns:a16="http://schemas.microsoft.com/office/drawing/2014/main" id="{81DA8E5E-99F5-493F-B1AD-8D1DC5409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EF8BE8-CAA3-4A8B-B76A-5D156FFFD16B}"/>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4289731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65F6A-0183-4136-BF88-D76D19EEF2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907064-4FE7-4086-8778-384E378249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E2DB1-5ED2-4BF8-9E66-CFE594476D81}"/>
              </a:ext>
            </a:extLst>
          </p:cNvPr>
          <p:cNvSpPr>
            <a:spLocks noGrp="1"/>
          </p:cNvSpPr>
          <p:nvPr>
            <p:ph type="dt" sz="half" idx="10"/>
          </p:nvPr>
        </p:nvSpPr>
        <p:spPr/>
        <p:txBody>
          <a:bodyPr/>
          <a:lstStyle/>
          <a:p>
            <a:fld id="{33C9CF7E-E48F-405A-A7BE-AC8EF621CA67}" type="datetimeFigureOut">
              <a:rPr lang="en-US" smtClean="0"/>
              <a:t>4/1/2022</a:t>
            </a:fld>
            <a:endParaRPr lang="en-US"/>
          </a:p>
        </p:txBody>
      </p:sp>
      <p:sp>
        <p:nvSpPr>
          <p:cNvPr id="5" name="Footer Placeholder 4">
            <a:extLst>
              <a:ext uri="{FF2B5EF4-FFF2-40B4-BE49-F238E27FC236}">
                <a16:creationId xmlns:a16="http://schemas.microsoft.com/office/drawing/2014/main" id="{805E582B-5122-4952-9C0A-21DCE2DA2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CDADBF-8618-4474-8963-7B2A8AFAB936}"/>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1821082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B747-6D5B-4DF1-BE56-2128F763DF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96391D-C75B-4AA8-B43C-1C2350A490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391106-39B0-4A16-9E85-AC28754EFB78}"/>
              </a:ext>
            </a:extLst>
          </p:cNvPr>
          <p:cNvSpPr>
            <a:spLocks noGrp="1"/>
          </p:cNvSpPr>
          <p:nvPr>
            <p:ph type="dt" sz="half" idx="10"/>
          </p:nvPr>
        </p:nvSpPr>
        <p:spPr/>
        <p:txBody>
          <a:bodyPr/>
          <a:lstStyle/>
          <a:p>
            <a:fld id="{33C9CF7E-E48F-405A-A7BE-AC8EF621CA67}" type="datetimeFigureOut">
              <a:rPr lang="en-US" smtClean="0"/>
              <a:t>4/1/2022</a:t>
            </a:fld>
            <a:endParaRPr lang="en-US"/>
          </a:p>
        </p:txBody>
      </p:sp>
      <p:sp>
        <p:nvSpPr>
          <p:cNvPr id="5" name="Footer Placeholder 4">
            <a:extLst>
              <a:ext uri="{FF2B5EF4-FFF2-40B4-BE49-F238E27FC236}">
                <a16:creationId xmlns:a16="http://schemas.microsoft.com/office/drawing/2014/main" id="{5BD71807-7458-4111-9F1B-4B04B0764B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04CD4-C63D-4DA8-A88B-838AC4EC649D}"/>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323741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F339-3346-4EC2-B380-C75F85F00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C97CA8-9652-4FA7-BE88-58E596A5B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55868E-5B73-45D9-AD2F-99E696B664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091884-6012-47FD-A010-E5E6C9B7B878}"/>
              </a:ext>
            </a:extLst>
          </p:cNvPr>
          <p:cNvSpPr>
            <a:spLocks noGrp="1"/>
          </p:cNvSpPr>
          <p:nvPr>
            <p:ph type="dt" sz="half" idx="10"/>
          </p:nvPr>
        </p:nvSpPr>
        <p:spPr/>
        <p:txBody>
          <a:bodyPr/>
          <a:lstStyle/>
          <a:p>
            <a:fld id="{33C9CF7E-E48F-405A-A7BE-AC8EF621CA67}" type="datetimeFigureOut">
              <a:rPr lang="en-US" smtClean="0"/>
              <a:t>4/1/2022</a:t>
            </a:fld>
            <a:endParaRPr lang="en-US"/>
          </a:p>
        </p:txBody>
      </p:sp>
      <p:sp>
        <p:nvSpPr>
          <p:cNvPr id="6" name="Footer Placeholder 5">
            <a:extLst>
              <a:ext uri="{FF2B5EF4-FFF2-40B4-BE49-F238E27FC236}">
                <a16:creationId xmlns:a16="http://schemas.microsoft.com/office/drawing/2014/main" id="{F32BB361-0AD6-40D8-8A9B-33545061E0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AA7843-1BDB-4111-BCFD-DCBA60A2B828}"/>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162600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649A-DD35-406E-9AD3-65FC712B50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ED127D-3D22-4C8C-9D82-037BAC99E3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FFA290-C20B-45E5-9F00-E7307164D4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E6A889-9540-405E-8650-FC68A86185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123034-5367-4759-A295-8B11640ABF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16988F-8190-45BF-B529-79F873837513}"/>
              </a:ext>
            </a:extLst>
          </p:cNvPr>
          <p:cNvSpPr>
            <a:spLocks noGrp="1"/>
          </p:cNvSpPr>
          <p:nvPr>
            <p:ph type="dt" sz="half" idx="10"/>
          </p:nvPr>
        </p:nvSpPr>
        <p:spPr/>
        <p:txBody>
          <a:bodyPr/>
          <a:lstStyle/>
          <a:p>
            <a:fld id="{33C9CF7E-E48F-405A-A7BE-AC8EF621CA67}" type="datetimeFigureOut">
              <a:rPr lang="en-US" smtClean="0"/>
              <a:t>4/1/2022</a:t>
            </a:fld>
            <a:endParaRPr lang="en-US"/>
          </a:p>
        </p:txBody>
      </p:sp>
      <p:sp>
        <p:nvSpPr>
          <p:cNvPr id="8" name="Footer Placeholder 7">
            <a:extLst>
              <a:ext uri="{FF2B5EF4-FFF2-40B4-BE49-F238E27FC236}">
                <a16:creationId xmlns:a16="http://schemas.microsoft.com/office/drawing/2014/main" id="{F2C62068-CB6C-4363-A17F-6AC659F2F4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5B4AC2-DBD6-4D16-BE71-FE4BC58A5F1D}"/>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420636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3EA84-2572-47BB-AFCE-D62CA75FBA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80957-F0A8-47EC-83B5-F52EAD390833}"/>
              </a:ext>
            </a:extLst>
          </p:cNvPr>
          <p:cNvSpPr>
            <a:spLocks noGrp="1"/>
          </p:cNvSpPr>
          <p:nvPr>
            <p:ph type="dt" sz="half" idx="10"/>
          </p:nvPr>
        </p:nvSpPr>
        <p:spPr/>
        <p:txBody>
          <a:bodyPr/>
          <a:lstStyle/>
          <a:p>
            <a:fld id="{33C9CF7E-E48F-405A-A7BE-AC8EF621CA67}" type="datetimeFigureOut">
              <a:rPr lang="en-US" smtClean="0"/>
              <a:t>4/1/2022</a:t>
            </a:fld>
            <a:endParaRPr lang="en-US"/>
          </a:p>
        </p:txBody>
      </p:sp>
      <p:sp>
        <p:nvSpPr>
          <p:cNvPr id="4" name="Footer Placeholder 3">
            <a:extLst>
              <a:ext uri="{FF2B5EF4-FFF2-40B4-BE49-F238E27FC236}">
                <a16:creationId xmlns:a16="http://schemas.microsoft.com/office/drawing/2014/main" id="{F99E4F89-48BC-44F2-8AB4-477101AFF2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1B1264-8BB3-468B-944F-842274EC4572}"/>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2251014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8C7905-E90D-42B2-908F-13D2545219CB}"/>
              </a:ext>
            </a:extLst>
          </p:cNvPr>
          <p:cNvSpPr>
            <a:spLocks noGrp="1"/>
          </p:cNvSpPr>
          <p:nvPr>
            <p:ph type="dt" sz="half" idx="10"/>
          </p:nvPr>
        </p:nvSpPr>
        <p:spPr/>
        <p:txBody>
          <a:bodyPr/>
          <a:lstStyle/>
          <a:p>
            <a:fld id="{33C9CF7E-E48F-405A-A7BE-AC8EF621CA67}" type="datetimeFigureOut">
              <a:rPr lang="en-US" smtClean="0"/>
              <a:t>4/1/2022</a:t>
            </a:fld>
            <a:endParaRPr lang="en-US"/>
          </a:p>
        </p:txBody>
      </p:sp>
      <p:sp>
        <p:nvSpPr>
          <p:cNvPr id="3" name="Footer Placeholder 2">
            <a:extLst>
              <a:ext uri="{FF2B5EF4-FFF2-40B4-BE49-F238E27FC236}">
                <a16:creationId xmlns:a16="http://schemas.microsoft.com/office/drawing/2014/main" id="{B1DC3A22-8A23-4746-8B90-98AF5ED235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7C634B-37B6-424C-9AE6-DE9128B142E7}"/>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94569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D6284-AADD-4521-A876-B57EBE4AE8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C1B8A3-2D43-4B15-9DDF-17C6A62FE0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4DE4B5-7E25-4DCE-A305-90539D58B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4760B9-F66E-4B1A-B4D6-24240027B81A}"/>
              </a:ext>
            </a:extLst>
          </p:cNvPr>
          <p:cNvSpPr>
            <a:spLocks noGrp="1"/>
          </p:cNvSpPr>
          <p:nvPr>
            <p:ph type="dt" sz="half" idx="10"/>
          </p:nvPr>
        </p:nvSpPr>
        <p:spPr/>
        <p:txBody>
          <a:bodyPr/>
          <a:lstStyle/>
          <a:p>
            <a:fld id="{33C9CF7E-E48F-405A-A7BE-AC8EF621CA67}" type="datetimeFigureOut">
              <a:rPr lang="en-US" smtClean="0"/>
              <a:t>4/1/2022</a:t>
            </a:fld>
            <a:endParaRPr lang="en-US"/>
          </a:p>
        </p:txBody>
      </p:sp>
      <p:sp>
        <p:nvSpPr>
          <p:cNvPr id="6" name="Footer Placeholder 5">
            <a:extLst>
              <a:ext uri="{FF2B5EF4-FFF2-40B4-BE49-F238E27FC236}">
                <a16:creationId xmlns:a16="http://schemas.microsoft.com/office/drawing/2014/main" id="{8F650437-FA3F-45F1-BBEE-C29AD4214D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3D70E1-AA48-4AB3-B61A-9A18C1EEACCD}"/>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996294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8304-0FD0-4681-9B19-2144AE4964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B2F035-FEA9-4B6E-8520-52D473E050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1158F8-9AF0-4D85-85CC-324DD90163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2C095E-24A9-4D25-A52F-572AC7180E01}"/>
              </a:ext>
            </a:extLst>
          </p:cNvPr>
          <p:cNvSpPr>
            <a:spLocks noGrp="1"/>
          </p:cNvSpPr>
          <p:nvPr>
            <p:ph type="dt" sz="half" idx="10"/>
          </p:nvPr>
        </p:nvSpPr>
        <p:spPr/>
        <p:txBody>
          <a:bodyPr/>
          <a:lstStyle/>
          <a:p>
            <a:fld id="{33C9CF7E-E48F-405A-A7BE-AC8EF621CA67}" type="datetimeFigureOut">
              <a:rPr lang="en-US" smtClean="0"/>
              <a:t>4/1/2022</a:t>
            </a:fld>
            <a:endParaRPr lang="en-US"/>
          </a:p>
        </p:txBody>
      </p:sp>
      <p:sp>
        <p:nvSpPr>
          <p:cNvPr id="6" name="Footer Placeholder 5">
            <a:extLst>
              <a:ext uri="{FF2B5EF4-FFF2-40B4-BE49-F238E27FC236}">
                <a16:creationId xmlns:a16="http://schemas.microsoft.com/office/drawing/2014/main" id="{C74C5240-90F8-4851-87C3-CDA521B58E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5D7EC0-8B5C-48EE-A902-D246F1FF9700}"/>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226550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23D5B5-47C0-451B-A95E-4109E652C7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B6942B-50AD-43A2-8A52-39FC00F2C5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61923-ACB8-4D13-9438-AAB15032E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9CF7E-E48F-405A-A7BE-AC8EF621CA67}" type="datetimeFigureOut">
              <a:rPr lang="en-US" smtClean="0"/>
              <a:t>4/1/2022</a:t>
            </a:fld>
            <a:endParaRPr lang="en-US"/>
          </a:p>
        </p:txBody>
      </p:sp>
      <p:sp>
        <p:nvSpPr>
          <p:cNvPr id="5" name="Footer Placeholder 4">
            <a:extLst>
              <a:ext uri="{FF2B5EF4-FFF2-40B4-BE49-F238E27FC236}">
                <a16:creationId xmlns:a16="http://schemas.microsoft.com/office/drawing/2014/main" id="{AD9F2AFD-1B63-4E89-A9BE-7695ED92D6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7726E7-6B2F-49C3-90E1-495E34C0D6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E6653-2EDB-496B-AE5C-E79D8D9FDE88}" type="slidenum">
              <a:rPr lang="en-US" smtClean="0"/>
              <a:t>‹#›</a:t>
            </a:fld>
            <a:endParaRPr lang="en-US"/>
          </a:p>
        </p:txBody>
      </p:sp>
    </p:spTree>
    <p:extLst>
      <p:ext uri="{BB962C8B-B14F-4D97-AF65-F5344CB8AC3E}">
        <p14:creationId xmlns:p14="http://schemas.microsoft.com/office/powerpoint/2010/main" val="656729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8.jpeg"/><Relationship Id="rId4" Type="http://schemas.openxmlformats.org/officeDocument/2006/relationships/hyperlink" Target="http://www.nacdnet.org/general-resources/conservation-district-director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www.nacdnet.org/general-resources/conservation-district-director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mailto:stewardship@nacdnet.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tewardship@nacdnet.org" TargetMode="External"/><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www.nacdnet.org/general-resources/stewardship-and-education-materials/contests/" TargetMode="External"/><Relationship Id="rId4" Type="http://schemas.openxmlformats.org/officeDocument/2006/relationships/hyperlink" Target="https://www.nacdnet.org/conservation-education-hub/"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3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Cross section of young plant and roots">
            <a:extLst>
              <a:ext uri="{FF2B5EF4-FFF2-40B4-BE49-F238E27FC236}">
                <a16:creationId xmlns:a16="http://schemas.microsoft.com/office/drawing/2014/main" id="{CAFEAF7B-D5C4-4C92-A612-969C08AB711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529558" y="0"/>
            <a:ext cx="8668512" cy="6857990"/>
          </a:xfrm>
          <a:prstGeom prst="rect">
            <a:avLst/>
          </a:prstGeom>
        </p:spPr>
      </p:pic>
      <p:sp>
        <p:nvSpPr>
          <p:cNvPr id="86" name="Rectangle 3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8"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Title 1">
            <a:extLst>
              <a:ext uri="{FF2B5EF4-FFF2-40B4-BE49-F238E27FC236}">
                <a16:creationId xmlns:a16="http://schemas.microsoft.com/office/drawing/2014/main" id="{909AC32F-2596-46B0-85E9-6B3380E1C922}"/>
              </a:ext>
            </a:extLst>
          </p:cNvPr>
          <p:cNvSpPr txBox="1">
            <a:spLocks/>
          </p:cNvSpPr>
          <p:nvPr/>
        </p:nvSpPr>
        <p:spPr>
          <a:xfrm>
            <a:off x="-113331" y="1174283"/>
            <a:ext cx="9144000" cy="1720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Palatino Linotype" panose="02040502050505030304" pitchFamily="18" charset="0"/>
                <a:ea typeface="Gungsuh" panose="020B0503020000020004" pitchFamily="18" charset="-127"/>
                <a:cs typeface="Kokila" panose="020B0604020202020204" pitchFamily="34" charset="0"/>
              </a:rPr>
              <a:t>2022 POSTER CONTEST</a:t>
            </a:r>
            <a:br>
              <a:rPr lang="en-US" sz="6000" b="1" dirty="0">
                <a:latin typeface="Palatino Linotype" panose="02040502050505030304" pitchFamily="18" charset="0"/>
                <a:ea typeface="Gungsuh" panose="020B0503020000020004" pitchFamily="18" charset="-127"/>
                <a:cs typeface="Kokila" panose="020B0604020202020204" pitchFamily="34" charset="0"/>
              </a:rPr>
            </a:br>
            <a:r>
              <a:rPr lang="en-US" sz="3600" dirty="0">
                <a:latin typeface="Palatino Linotype" panose="02040502050505030304" pitchFamily="18" charset="0"/>
                <a:ea typeface="Gungsuh" panose="020B0503020000020004" pitchFamily="18" charset="-127"/>
                <a:cs typeface="Kokila" panose="020B0604020202020204" pitchFamily="34" charset="0"/>
              </a:rPr>
              <a:t>Healthy Soil: Healthy Life</a:t>
            </a:r>
          </a:p>
        </p:txBody>
      </p:sp>
      <p:sp>
        <p:nvSpPr>
          <p:cNvPr id="84" name="Subtitle 2">
            <a:extLst>
              <a:ext uri="{FF2B5EF4-FFF2-40B4-BE49-F238E27FC236}">
                <a16:creationId xmlns:a16="http://schemas.microsoft.com/office/drawing/2014/main" id="{D81EEC99-351C-4BBA-ABC5-681E7E898B7E}"/>
              </a:ext>
            </a:extLst>
          </p:cNvPr>
          <p:cNvSpPr txBox="1">
            <a:spLocks/>
          </p:cNvSpPr>
          <p:nvPr/>
        </p:nvSpPr>
        <p:spPr>
          <a:xfrm>
            <a:off x="431507" y="3297491"/>
            <a:ext cx="4076684" cy="11962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2000" b="1" dirty="0">
                <a:latin typeface="Palatino Linotype" panose="02040502050505030304" pitchFamily="18" charset="0"/>
                <a:ea typeface="Gungsuh" panose="02030600000101010101" pitchFamily="18" charset="-127"/>
              </a:rPr>
              <a:t>NACD and NACD Auxiliary </a:t>
            </a:r>
            <a:br>
              <a:rPr lang="en-US" sz="2000" b="1" dirty="0">
                <a:latin typeface="Palatino Linotype" panose="02040502050505030304" pitchFamily="18" charset="0"/>
                <a:ea typeface="Gungsuh" panose="02030600000101010101" pitchFamily="18" charset="-127"/>
              </a:rPr>
            </a:br>
            <a:r>
              <a:rPr lang="en-US" sz="2000" b="1" dirty="0">
                <a:latin typeface="Palatino Linotype" panose="02040502050505030304" pitchFamily="18" charset="0"/>
                <a:ea typeface="Gungsuh" panose="02030600000101010101" pitchFamily="18" charset="-127"/>
              </a:rPr>
              <a:t>Soil Info, Rules, </a:t>
            </a:r>
          </a:p>
          <a:p>
            <a:pPr marL="0" indent="0" algn="ctr">
              <a:lnSpc>
                <a:spcPct val="120000"/>
              </a:lnSpc>
              <a:spcBef>
                <a:spcPts val="0"/>
              </a:spcBef>
              <a:buNone/>
            </a:pPr>
            <a:r>
              <a:rPr lang="en-US" sz="2000" b="1" dirty="0">
                <a:latin typeface="Palatino Linotype" panose="02040502050505030304" pitchFamily="18" charset="0"/>
                <a:ea typeface="Gungsuh" panose="02030600000101010101" pitchFamily="18" charset="-127"/>
              </a:rPr>
              <a:t>Poster Ideas and Tips</a:t>
            </a:r>
          </a:p>
          <a:p>
            <a:pPr algn="ctr"/>
            <a:endParaRPr lang="en-US" sz="2000" dirty="0">
              <a:latin typeface="Gungsuh" panose="02030600000101010101" pitchFamily="18" charset="-127"/>
              <a:ea typeface="Gungsuh" panose="02030600000101010101" pitchFamily="18" charset="-127"/>
            </a:endParaRPr>
          </a:p>
        </p:txBody>
      </p:sp>
      <p:pic>
        <p:nvPicPr>
          <p:cNvPr id="90" name="Picture 89" descr="A picture containing icon&#10;&#10;Description automatically generated">
            <a:extLst>
              <a:ext uri="{FF2B5EF4-FFF2-40B4-BE49-F238E27FC236}">
                <a16:creationId xmlns:a16="http://schemas.microsoft.com/office/drawing/2014/main" id="{0CA92F68-8110-47A4-8205-C861220090A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17898" y="4779561"/>
            <a:ext cx="1903901" cy="1908978"/>
          </a:xfrm>
          <a:prstGeom prst="rect">
            <a:avLst/>
          </a:prstGeom>
        </p:spPr>
      </p:pic>
    </p:spTree>
    <p:extLst>
      <p:ext uri="{BB962C8B-B14F-4D97-AF65-F5344CB8AC3E}">
        <p14:creationId xmlns:p14="http://schemas.microsoft.com/office/powerpoint/2010/main" val="300789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8D64BA-76AB-43C4-892A-C1376B760F73}"/>
              </a:ext>
            </a:extLst>
          </p:cNvPr>
          <p:cNvSpPr/>
          <p:nvPr/>
        </p:nvSpPr>
        <p:spPr>
          <a:xfrm>
            <a:off x="1981199" y="4517042"/>
            <a:ext cx="8229600" cy="1477328"/>
          </a:xfrm>
          <a:prstGeom prst="rect">
            <a:avLst/>
          </a:prstGeom>
        </p:spPr>
        <p:txBody>
          <a:bodyPr wrap="square">
            <a:spAutoFit/>
          </a:bodyPr>
          <a:lstStyle/>
          <a:p>
            <a:pPr algn="ctr"/>
            <a:r>
              <a:rPr lang="en-US" dirty="0">
                <a:latin typeface="Minion Pro" panose="02040503050201020203" pitchFamily="18" charset="0"/>
              </a:rPr>
              <a:t>Your local conservation district is eager to help you care for your soil. Contact them for information.</a:t>
            </a:r>
          </a:p>
          <a:p>
            <a:endParaRPr lang="en-US" dirty="0">
              <a:latin typeface="Minion Pro" panose="02040503050201020203" pitchFamily="18" charset="0"/>
            </a:endParaRPr>
          </a:p>
          <a:p>
            <a:pPr algn="ctr"/>
            <a:r>
              <a:rPr lang="en-US" dirty="0">
                <a:latin typeface="Minion Pro" panose="02040503050201020203" pitchFamily="18" charset="0"/>
              </a:rPr>
              <a:t>National  Association of Conservation Districts (NACD) </a:t>
            </a:r>
            <a:r>
              <a:rPr lang="en-US" dirty="0">
                <a:latin typeface="Minion Pro" panose="02040503050201020203" pitchFamily="18" charset="0"/>
                <a:hlinkClick r:id="rId4"/>
              </a:rPr>
              <a:t>http://www.nacdnet.org/general-resources/conservation-district-directory/</a:t>
            </a:r>
            <a:r>
              <a:rPr lang="en-US" dirty="0">
                <a:latin typeface="Minion Pro" panose="02040503050201020203" pitchFamily="18" charset="0"/>
              </a:rPr>
              <a:t> </a:t>
            </a:r>
          </a:p>
        </p:txBody>
      </p:sp>
      <p:sp>
        <p:nvSpPr>
          <p:cNvPr id="4" name="Rectangle 3">
            <a:extLst>
              <a:ext uri="{FF2B5EF4-FFF2-40B4-BE49-F238E27FC236}">
                <a16:creationId xmlns:a16="http://schemas.microsoft.com/office/drawing/2014/main" id="{EFE06772-C249-477B-B5A5-989F77865D59}"/>
              </a:ext>
            </a:extLst>
          </p:cNvPr>
          <p:cNvSpPr/>
          <p:nvPr/>
        </p:nvSpPr>
        <p:spPr>
          <a:xfrm>
            <a:off x="5872689" y="1961459"/>
            <a:ext cx="5376861" cy="923330"/>
          </a:xfrm>
          <a:prstGeom prst="rect">
            <a:avLst/>
          </a:prstGeom>
        </p:spPr>
        <p:txBody>
          <a:bodyPr wrap="square">
            <a:spAutoFit/>
          </a:bodyPr>
          <a:lstStyle/>
          <a:p>
            <a:pPr algn="ctr"/>
            <a:r>
              <a:rPr lang="en-US" altLang="ja-JP" i="1" dirty="0">
                <a:latin typeface="Arial" panose="020B0604020202020204" pitchFamily="34" charset="0"/>
                <a:ea typeface="Meiryo" panose="020B0604030504040204" pitchFamily="34" charset="-128"/>
                <a:cs typeface="Meiryo" panose="020B0604030504040204" pitchFamily="34" charset="-128"/>
              </a:rPr>
              <a:t>“Out of the long list of nature’s gifts to man, none is perhaps so utterly essential to human life as soil.” – Hugh Hammond Bennett</a:t>
            </a:r>
            <a:endParaRPr lang="en-US" altLang="en-US" dirty="0"/>
          </a:p>
        </p:txBody>
      </p:sp>
      <p:sp>
        <p:nvSpPr>
          <p:cNvPr id="9" name="Title 8">
            <a:extLst>
              <a:ext uri="{FF2B5EF4-FFF2-40B4-BE49-F238E27FC236}">
                <a16:creationId xmlns:a16="http://schemas.microsoft.com/office/drawing/2014/main" id="{54A6924B-9D58-413E-A825-527D9102CE7D}"/>
              </a:ext>
            </a:extLst>
          </p:cNvPr>
          <p:cNvSpPr>
            <a:spLocks noGrp="1"/>
          </p:cNvSpPr>
          <p:nvPr>
            <p:ph type="title"/>
          </p:nvPr>
        </p:nvSpPr>
        <p:spPr>
          <a:xfrm>
            <a:off x="838199" y="398463"/>
            <a:ext cx="10515600" cy="835025"/>
          </a:xfrm>
        </p:spPr>
        <p:txBody>
          <a:bodyPr/>
          <a:lstStyle/>
          <a:p>
            <a:pPr algn="ctr"/>
            <a:r>
              <a:rPr lang="en-US" b="1" dirty="0">
                <a:latin typeface="Palatino Linotype" panose="02040502050505030304" pitchFamily="18" charset="0"/>
              </a:rPr>
              <a:t>Help is </a:t>
            </a:r>
            <a:r>
              <a:rPr lang="en-US" sz="4000" b="1" dirty="0">
                <a:latin typeface="Palatino Linotype" panose="02040502050505030304" pitchFamily="18" charset="0"/>
              </a:rPr>
              <a:t>Here</a:t>
            </a:r>
            <a:r>
              <a:rPr lang="en-US" b="1" dirty="0">
                <a:latin typeface="Palatino Linotype" panose="02040502050505030304" pitchFamily="18" charset="0"/>
              </a:rPr>
              <a:t>!</a:t>
            </a:r>
          </a:p>
        </p:txBody>
      </p:sp>
      <p:pic>
        <p:nvPicPr>
          <p:cNvPr id="15" name="Picture 14" descr="A person holding a plant&#10;&#10;Description automatically generated with low confidence">
            <a:extLst>
              <a:ext uri="{FF2B5EF4-FFF2-40B4-BE49-F238E27FC236}">
                <a16:creationId xmlns:a16="http://schemas.microsoft.com/office/drawing/2014/main" id="{D17BA470-7544-4FD8-BBFA-884CCE7AA24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43038" y="1276547"/>
            <a:ext cx="3309938" cy="2908608"/>
          </a:xfrm>
          <a:prstGeom prst="rect">
            <a:avLst/>
          </a:prstGeom>
        </p:spPr>
      </p:pic>
      <p:pic>
        <p:nvPicPr>
          <p:cNvPr id="16" name="Picture 15" descr="Logo&#10;&#10;Description automatically generated with low confidence">
            <a:extLst>
              <a:ext uri="{FF2B5EF4-FFF2-40B4-BE49-F238E27FC236}">
                <a16:creationId xmlns:a16="http://schemas.microsoft.com/office/drawing/2014/main" id="{5C479641-A80F-4206-BFBF-7AC7CA6F42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81211" y="6093269"/>
            <a:ext cx="629577" cy="46597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2251870" y="515446"/>
            <a:ext cx="76882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defRPr/>
            </a:pPr>
            <a:r>
              <a:rPr lang="en-US" sz="3600" b="1" dirty="0">
                <a:latin typeface="Palatino Linotype" panose="02040502050505030304" pitchFamily="18" charset="0"/>
                <a:cs typeface="Arial" charset="0"/>
              </a:rPr>
              <a:t>2022 Hand Drawn Poster Contest</a:t>
            </a:r>
          </a:p>
          <a:p>
            <a:pPr algn="ctr">
              <a:defRPr/>
            </a:pPr>
            <a:r>
              <a:rPr lang="en-US" sz="3600" b="1" dirty="0">
                <a:latin typeface="Palatino Linotype" panose="02040502050505030304" pitchFamily="18" charset="0"/>
                <a:cs typeface="Arial" charset="0"/>
              </a:rPr>
              <a:t>Healthy Soil: Healthy Life</a:t>
            </a:r>
          </a:p>
        </p:txBody>
      </p:sp>
      <p:sp>
        <p:nvSpPr>
          <p:cNvPr id="5" name="Rectangle 4">
            <a:extLst>
              <a:ext uri="{FF2B5EF4-FFF2-40B4-BE49-F238E27FC236}">
                <a16:creationId xmlns:a16="http://schemas.microsoft.com/office/drawing/2014/main" id="{ED57BC11-7415-428D-921F-9F7AC47595B1}"/>
              </a:ext>
            </a:extLst>
          </p:cNvPr>
          <p:cNvSpPr/>
          <p:nvPr/>
        </p:nvSpPr>
        <p:spPr>
          <a:xfrm>
            <a:off x="1677390" y="1976737"/>
            <a:ext cx="8837221" cy="3322833"/>
          </a:xfrm>
          <a:prstGeom prst="rect">
            <a:avLst/>
          </a:prstGeom>
        </p:spPr>
        <p:txBody>
          <a:bodyPr wrap="square">
            <a:spAutoFit/>
          </a:bodyPr>
          <a:lstStyle/>
          <a:p>
            <a:pPr algn="ctr"/>
            <a:r>
              <a:rPr lang="en-US" b="1" dirty="0">
                <a:latin typeface="Palatino Linotype" panose="02040502050505030304" pitchFamily="18" charset="0"/>
                <a:cs typeface="Arial" panose="020B0604020202020204" pitchFamily="34" charset="0"/>
              </a:rPr>
              <a:t>The Poster Contest is open to all public, private and homeschooled students in grades K—12.</a:t>
            </a:r>
          </a:p>
          <a:p>
            <a:pPr algn="ctr"/>
            <a:r>
              <a:rPr lang="en-US" b="1" dirty="0">
                <a:solidFill>
                  <a:schemeClr val="accent6">
                    <a:lumMod val="50000"/>
                  </a:schemeClr>
                </a:solidFill>
                <a:latin typeface="Palatino Linotype" panose="02040502050505030304" pitchFamily="18" charset="0"/>
                <a:cs typeface="Arial" panose="020B0604020202020204" pitchFamily="34" charset="0"/>
              </a:rPr>
              <a:t> </a:t>
            </a:r>
          </a:p>
          <a:p>
            <a:pPr algn="ctr"/>
            <a:r>
              <a:rPr lang="en-US" b="1" dirty="0">
                <a:solidFill>
                  <a:schemeClr val="accent6">
                    <a:lumMod val="50000"/>
                  </a:schemeClr>
                </a:solidFill>
                <a:latin typeface="Palatino Linotype" panose="02040502050505030304" pitchFamily="18" charset="0"/>
                <a:cs typeface="Arial" panose="020B0604020202020204" pitchFamily="34" charset="0"/>
              </a:rPr>
              <a:t>Contest Categories</a:t>
            </a:r>
          </a:p>
          <a:p>
            <a:pPr algn="ctr"/>
            <a:endParaRPr lang="en-US" b="1" dirty="0">
              <a:latin typeface="Palatino Linotype" panose="02040502050505030304" pitchFamily="18" charset="0"/>
              <a:cs typeface="Arial" panose="020B0604020202020204" pitchFamily="34" charset="0"/>
            </a:endParaRPr>
          </a:p>
          <a:p>
            <a:pPr algn="ctr"/>
            <a:r>
              <a:rPr lang="en-US" b="1" dirty="0">
                <a:latin typeface="Palatino Linotype" panose="02040502050505030304" pitchFamily="18" charset="0"/>
                <a:cs typeface="Arial" panose="020B0604020202020204" pitchFamily="34" charset="0"/>
              </a:rPr>
              <a:t>K-1</a:t>
            </a:r>
            <a:r>
              <a:rPr lang="en-US" b="1" baseline="30000" dirty="0">
                <a:latin typeface="Palatino Linotype" panose="02040502050505030304" pitchFamily="18" charset="0"/>
                <a:cs typeface="Arial" panose="020B0604020202020204" pitchFamily="34" charset="0"/>
              </a:rPr>
              <a:t>st</a:t>
            </a:r>
            <a:r>
              <a:rPr lang="en-US" b="1" dirty="0">
                <a:latin typeface="Palatino Linotype" panose="02040502050505030304" pitchFamily="18" charset="0"/>
                <a:cs typeface="Arial" panose="020B0604020202020204" pitchFamily="34" charset="0"/>
              </a:rPr>
              <a:t> Grade       2</a:t>
            </a:r>
            <a:r>
              <a:rPr lang="en-US" b="1" baseline="30000" dirty="0">
                <a:latin typeface="Palatino Linotype" panose="02040502050505030304" pitchFamily="18" charset="0"/>
                <a:cs typeface="Arial" panose="020B0604020202020204" pitchFamily="34" charset="0"/>
              </a:rPr>
              <a:t>nd</a:t>
            </a:r>
            <a:r>
              <a:rPr lang="en-US" b="1" dirty="0">
                <a:latin typeface="Palatino Linotype" panose="02040502050505030304" pitchFamily="18" charset="0"/>
                <a:cs typeface="Arial" panose="020B0604020202020204" pitchFamily="34" charset="0"/>
              </a:rPr>
              <a:t>-3</a:t>
            </a:r>
            <a:r>
              <a:rPr lang="en-US" b="1" baseline="30000" dirty="0">
                <a:latin typeface="Palatino Linotype" panose="02040502050505030304" pitchFamily="18" charset="0"/>
                <a:cs typeface="Arial" panose="020B0604020202020204" pitchFamily="34" charset="0"/>
              </a:rPr>
              <a:t>rd</a:t>
            </a:r>
            <a:r>
              <a:rPr lang="en-US" b="1" dirty="0">
                <a:latin typeface="Palatino Linotype" panose="02040502050505030304" pitchFamily="18" charset="0"/>
                <a:cs typeface="Arial" panose="020B0604020202020204" pitchFamily="34" charset="0"/>
              </a:rPr>
              <a:t> Grade       4</a:t>
            </a:r>
            <a:r>
              <a:rPr lang="en-US" b="1" baseline="30000" dirty="0">
                <a:latin typeface="Palatino Linotype" panose="02040502050505030304" pitchFamily="18" charset="0"/>
                <a:cs typeface="Arial" panose="020B0604020202020204" pitchFamily="34" charset="0"/>
              </a:rPr>
              <a:t>th</a:t>
            </a:r>
            <a:r>
              <a:rPr lang="en-US" b="1" dirty="0">
                <a:latin typeface="Palatino Linotype" panose="02040502050505030304" pitchFamily="18" charset="0"/>
                <a:cs typeface="Arial" panose="020B0604020202020204" pitchFamily="34" charset="0"/>
              </a:rPr>
              <a:t>-6</a:t>
            </a:r>
            <a:r>
              <a:rPr lang="en-US" b="1" baseline="30000" dirty="0">
                <a:latin typeface="Palatino Linotype" panose="02040502050505030304" pitchFamily="18" charset="0"/>
                <a:cs typeface="Arial" panose="020B0604020202020204" pitchFamily="34" charset="0"/>
              </a:rPr>
              <a:t>th</a:t>
            </a:r>
            <a:r>
              <a:rPr lang="en-US" b="1" dirty="0">
                <a:latin typeface="Palatino Linotype" panose="02040502050505030304" pitchFamily="18" charset="0"/>
                <a:cs typeface="Arial" panose="020B0604020202020204" pitchFamily="34" charset="0"/>
              </a:rPr>
              <a:t> Grade       7</a:t>
            </a:r>
            <a:r>
              <a:rPr lang="en-US" b="1" baseline="30000" dirty="0">
                <a:latin typeface="Palatino Linotype" panose="02040502050505030304" pitchFamily="18" charset="0"/>
                <a:cs typeface="Arial" panose="020B0604020202020204" pitchFamily="34" charset="0"/>
              </a:rPr>
              <a:t>th</a:t>
            </a:r>
            <a:r>
              <a:rPr lang="en-US" b="1" dirty="0">
                <a:latin typeface="Palatino Linotype" panose="02040502050505030304" pitchFamily="18" charset="0"/>
                <a:cs typeface="Arial" panose="020B0604020202020204" pitchFamily="34" charset="0"/>
              </a:rPr>
              <a:t>-9</a:t>
            </a:r>
            <a:r>
              <a:rPr lang="en-US" b="1" baseline="30000" dirty="0">
                <a:latin typeface="Palatino Linotype" panose="02040502050505030304" pitchFamily="18" charset="0"/>
                <a:cs typeface="Arial" panose="020B0604020202020204" pitchFamily="34" charset="0"/>
              </a:rPr>
              <a:t>th</a:t>
            </a:r>
            <a:r>
              <a:rPr lang="en-US" b="1" dirty="0">
                <a:latin typeface="Palatino Linotype" panose="02040502050505030304" pitchFamily="18" charset="0"/>
                <a:cs typeface="Arial" panose="020B0604020202020204" pitchFamily="34" charset="0"/>
              </a:rPr>
              <a:t> Grade       10</a:t>
            </a:r>
            <a:r>
              <a:rPr lang="en-US" b="1" baseline="30000" dirty="0">
                <a:latin typeface="Palatino Linotype" panose="02040502050505030304" pitchFamily="18" charset="0"/>
                <a:cs typeface="Arial" panose="020B0604020202020204" pitchFamily="34" charset="0"/>
              </a:rPr>
              <a:t>th</a:t>
            </a:r>
            <a:r>
              <a:rPr lang="en-US" b="1" dirty="0">
                <a:latin typeface="Palatino Linotype" panose="02040502050505030304" pitchFamily="18" charset="0"/>
                <a:cs typeface="Arial" panose="020B0604020202020204" pitchFamily="34" charset="0"/>
              </a:rPr>
              <a:t>-12</a:t>
            </a:r>
            <a:r>
              <a:rPr lang="en-US" b="1" baseline="30000" dirty="0">
                <a:latin typeface="Palatino Linotype" panose="02040502050505030304" pitchFamily="18" charset="0"/>
                <a:cs typeface="Arial" panose="020B0604020202020204" pitchFamily="34" charset="0"/>
              </a:rPr>
              <a:t>th</a:t>
            </a:r>
            <a:r>
              <a:rPr lang="en-US" b="1" dirty="0">
                <a:latin typeface="Palatino Linotype" panose="02040502050505030304" pitchFamily="18" charset="0"/>
                <a:cs typeface="Arial" panose="020B0604020202020204" pitchFamily="34" charset="0"/>
              </a:rPr>
              <a:t> Grade </a:t>
            </a:r>
          </a:p>
          <a:p>
            <a:endParaRPr lang="en-US" b="1" dirty="0">
              <a:latin typeface="Palatino Linotype" panose="02040502050505030304" pitchFamily="18" charset="0"/>
              <a:cs typeface="Arial" panose="020B0604020202020204" pitchFamily="34" charset="0"/>
            </a:endParaRPr>
          </a:p>
          <a:p>
            <a:pPr algn="ctr">
              <a:lnSpc>
                <a:spcPct val="150000"/>
              </a:lnSpc>
            </a:pPr>
            <a:r>
              <a:rPr lang="en-US" b="1" dirty="0">
                <a:latin typeface="Palatino Linotype" panose="02040502050505030304" pitchFamily="18" charset="0"/>
                <a:cs typeface="Arial" panose="020B0604020202020204" pitchFamily="34" charset="0"/>
              </a:rPr>
              <a:t>Send entries to your local conservation district:</a:t>
            </a:r>
          </a:p>
          <a:p>
            <a:pPr algn="ctr">
              <a:lnSpc>
                <a:spcPct val="150000"/>
              </a:lnSpc>
            </a:pPr>
            <a:r>
              <a:rPr lang="en-US" b="1" u="sng" dirty="0">
                <a:latin typeface="Palatino Linotype" panose="02040502050505030304" pitchFamily="18" charset="0"/>
                <a:cs typeface="Arial" panose="020B0604020202020204" pitchFamily="34" charset="0"/>
                <a:hlinkClick r:id="rId4"/>
              </a:rPr>
              <a:t>http://www.nacdnet.org/general-resources/conservation-district-directory/</a:t>
            </a:r>
            <a:endParaRPr lang="en-US" b="1" u="sng" dirty="0">
              <a:latin typeface="Palatino Linotype" panose="02040502050505030304" pitchFamily="18" charset="0"/>
              <a:cs typeface="Arial" panose="020B0604020202020204" pitchFamily="34" charset="0"/>
            </a:endParaRPr>
          </a:p>
          <a:p>
            <a:pPr algn="ctr">
              <a:lnSpc>
                <a:spcPct val="150000"/>
              </a:lnSpc>
            </a:pPr>
            <a:r>
              <a:rPr lang="en-US" b="1" dirty="0">
                <a:latin typeface="Palatino Linotype" panose="02040502050505030304" pitchFamily="18" charset="0"/>
                <a:cs typeface="Arial" panose="020B0604020202020204" pitchFamily="34" charset="0"/>
              </a:rPr>
              <a:t>Contact your conservation district to find out the dates of your local contest!</a:t>
            </a:r>
          </a:p>
        </p:txBody>
      </p:sp>
      <p:pic>
        <p:nvPicPr>
          <p:cNvPr id="7" name="Picture 6" descr="A close up of a sign&#10;&#10;Description automatically generated">
            <a:extLst>
              <a:ext uri="{FF2B5EF4-FFF2-40B4-BE49-F238E27FC236}">
                <a16:creationId xmlns:a16="http://schemas.microsoft.com/office/drawing/2014/main" id="{670AA6A9-0AE8-40E7-BF3F-85549111CF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71264" y="5726568"/>
            <a:ext cx="1049471" cy="776753"/>
          </a:xfrm>
          <a:prstGeom prst="rect">
            <a:avLst/>
          </a:prstGeom>
        </p:spPr>
      </p:pic>
    </p:spTree>
    <p:extLst>
      <p:ext uri="{BB962C8B-B14F-4D97-AF65-F5344CB8AC3E}">
        <p14:creationId xmlns:p14="http://schemas.microsoft.com/office/powerpoint/2010/main" val="3372264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BC49BB3-B506-45D3-AEE8-6A16BEDC793A}"/>
              </a:ext>
            </a:extLst>
          </p:cNvPr>
          <p:cNvSpPr>
            <a:spLocks noGrp="1"/>
          </p:cNvSpPr>
          <p:nvPr>
            <p:ph type="title"/>
          </p:nvPr>
        </p:nvSpPr>
        <p:spPr>
          <a:xfrm>
            <a:off x="2355274" y="568870"/>
            <a:ext cx="7481455" cy="995340"/>
          </a:xfrm>
        </p:spPr>
        <p:txBody>
          <a:bodyPr>
            <a:normAutofit/>
          </a:bodyPr>
          <a:lstStyle/>
          <a:p>
            <a:pPr algn="ctr"/>
            <a:r>
              <a:rPr lang="en-US" sz="4000" b="1" dirty="0">
                <a:latin typeface="Palatino Linotype" panose="02040502050505030304" pitchFamily="18" charset="0"/>
              </a:rPr>
              <a:t>Poster Contest Details</a:t>
            </a:r>
            <a:endParaRPr lang="en-US" sz="4000" dirty="0">
              <a:latin typeface="Palatino Linotype" panose="02040502050505030304" pitchFamily="18" charset="0"/>
            </a:endParaRPr>
          </a:p>
        </p:txBody>
      </p:sp>
      <p:sp>
        <p:nvSpPr>
          <p:cNvPr id="11" name="Rectangle 10">
            <a:extLst>
              <a:ext uri="{FF2B5EF4-FFF2-40B4-BE49-F238E27FC236}">
                <a16:creationId xmlns:a16="http://schemas.microsoft.com/office/drawing/2014/main" id="{3A93D5AA-6A90-491A-AD95-5CFA642F46F2}"/>
              </a:ext>
            </a:extLst>
          </p:cNvPr>
          <p:cNvSpPr/>
          <p:nvPr/>
        </p:nvSpPr>
        <p:spPr>
          <a:xfrm>
            <a:off x="2046021" y="1617543"/>
            <a:ext cx="8099961" cy="3422412"/>
          </a:xfrm>
          <a:prstGeom prst="rect">
            <a:avLst/>
          </a:prstGeom>
        </p:spPr>
        <p:txBody>
          <a:bodyPr wrap="square">
            <a:spAutoFit/>
          </a:bodyPr>
          <a:lstStyle/>
          <a:p>
            <a:pPr>
              <a:lnSpc>
                <a:spcPct val="80000"/>
              </a:lnSpc>
            </a:pPr>
            <a:r>
              <a:rPr lang="en-US" dirty="0">
                <a:latin typeface="Palatino Linotype" panose="02040502050505030304" pitchFamily="18" charset="0"/>
                <a:cs typeface="Arial" panose="020B0604020202020204" pitchFamily="34" charset="0"/>
              </a:rPr>
              <a:t>Winning entries will be selected by your local district and sent to the state level for judging. </a:t>
            </a:r>
          </a:p>
          <a:p>
            <a:pPr>
              <a:lnSpc>
                <a:spcPct val="80000"/>
              </a:lnSpc>
            </a:pPr>
            <a:endParaRPr lang="en-US" dirty="0">
              <a:latin typeface="Palatino Linotype" panose="02040502050505030304" pitchFamily="18" charset="0"/>
              <a:cs typeface="Arial" panose="020B0604020202020204" pitchFamily="34" charset="0"/>
            </a:endParaRPr>
          </a:p>
          <a:p>
            <a:pPr>
              <a:lnSpc>
                <a:spcPct val="80000"/>
              </a:lnSpc>
            </a:pPr>
            <a:r>
              <a:rPr lang="en-US" dirty="0">
                <a:latin typeface="Palatino Linotype" panose="02040502050505030304" pitchFamily="18" charset="0"/>
                <a:cs typeface="Arial" panose="020B0604020202020204" pitchFamily="34" charset="0"/>
              </a:rPr>
              <a:t>State winner entries will then be sent to the national level, where one overall winner will be selected and announced at the 2022 NACD Annual Meeting in Florida, Orlando. Winners will be posted to the NACD website.</a:t>
            </a:r>
          </a:p>
          <a:p>
            <a:pPr>
              <a:lnSpc>
                <a:spcPct val="80000"/>
              </a:lnSpc>
            </a:pPr>
            <a:endParaRPr lang="en-US" dirty="0">
              <a:latin typeface="Palatino Linotype" panose="02040502050505030304" pitchFamily="18" charset="0"/>
              <a:cs typeface="Arial" panose="020B0604020202020204" pitchFamily="34" charset="0"/>
            </a:endParaRPr>
          </a:p>
          <a:p>
            <a:pPr>
              <a:lnSpc>
                <a:spcPct val="80000"/>
              </a:lnSpc>
            </a:pPr>
            <a:r>
              <a:rPr lang="en-US" dirty="0">
                <a:latin typeface="Palatino Linotype" panose="02040502050505030304" pitchFamily="18" charset="0"/>
                <a:cs typeface="Arial" panose="020B0604020202020204" pitchFamily="34" charset="0"/>
              </a:rPr>
              <a:t>Monetary prizes will be awarded to the 1</a:t>
            </a:r>
            <a:r>
              <a:rPr lang="en-US" baseline="30000" dirty="0">
                <a:latin typeface="Palatino Linotype" panose="02040502050505030304" pitchFamily="18" charset="0"/>
                <a:cs typeface="Arial" panose="020B0604020202020204" pitchFamily="34" charset="0"/>
              </a:rPr>
              <a:t>st </a:t>
            </a:r>
            <a:r>
              <a:rPr lang="en-US" dirty="0">
                <a:latin typeface="Palatino Linotype" panose="02040502050505030304" pitchFamily="18" charset="0"/>
                <a:cs typeface="Arial" panose="020B0604020202020204" pitchFamily="34" charset="0"/>
              </a:rPr>
              <a:t>- 3</a:t>
            </a:r>
            <a:r>
              <a:rPr lang="en-US" baseline="30000" dirty="0">
                <a:latin typeface="Palatino Linotype" panose="02040502050505030304" pitchFamily="18" charset="0"/>
                <a:cs typeface="Arial" panose="020B0604020202020204" pitchFamily="34" charset="0"/>
              </a:rPr>
              <a:t>rd</a:t>
            </a:r>
            <a:r>
              <a:rPr lang="en-US" dirty="0">
                <a:latin typeface="Palatino Linotype" panose="02040502050505030304" pitchFamily="18" charset="0"/>
                <a:cs typeface="Arial" panose="020B0604020202020204" pitchFamily="34" charset="0"/>
              </a:rPr>
              <a:t> place winners in each category at the national level.</a:t>
            </a:r>
          </a:p>
          <a:p>
            <a:pPr lvl="1" algn="ctr"/>
            <a:r>
              <a:rPr lang="en-US" dirty="0">
                <a:latin typeface="Palatino Linotype" panose="02040502050505030304" pitchFamily="18" charset="0"/>
                <a:cs typeface="Arial" panose="020B0604020202020204" pitchFamily="34" charset="0"/>
              </a:rPr>
              <a:t>$200 for 1</a:t>
            </a:r>
            <a:r>
              <a:rPr lang="en-US" baseline="30000" dirty="0">
                <a:latin typeface="Palatino Linotype" panose="02040502050505030304" pitchFamily="18" charset="0"/>
                <a:cs typeface="Arial" panose="020B0604020202020204" pitchFamily="34" charset="0"/>
              </a:rPr>
              <a:t>st</a:t>
            </a:r>
            <a:r>
              <a:rPr lang="en-US" dirty="0">
                <a:latin typeface="Palatino Linotype" panose="02040502050505030304" pitchFamily="18" charset="0"/>
                <a:cs typeface="Arial" panose="020B0604020202020204" pitchFamily="34" charset="0"/>
              </a:rPr>
              <a:t> Place Winners </a:t>
            </a:r>
          </a:p>
          <a:p>
            <a:pPr lvl="1" algn="ctr"/>
            <a:r>
              <a:rPr lang="en-US" dirty="0">
                <a:latin typeface="Palatino Linotype" panose="02040502050505030304" pitchFamily="18" charset="0"/>
                <a:cs typeface="Arial" panose="020B0604020202020204" pitchFamily="34" charset="0"/>
              </a:rPr>
              <a:t>$150 for 2</a:t>
            </a:r>
            <a:r>
              <a:rPr lang="en-US" baseline="30000" dirty="0">
                <a:latin typeface="Palatino Linotype" panose="02040502050505030304" pitchFamily="18" charset="0"/>
                <a:cs typeface="Arial" panose="020B0604020202020204" pitchFamily="34" charset="0"/>
              </a:rPr>
              <a:t>nd</a:t>
            </a:r>
            <a:r>
              <a:rPr lang="en-US" dirty="0">
                <a:latin typeface="Palatino Linotype" panose="02040502050505030304" pitchFamily="18" charset="0"/>
                <a:cs typeface="Arial" panose="020B0604020202020204" pitchFamily="34" charset="0"/>
              </a:rPr>
              <a:t> Place Winners</a:t>
            </a:r>
          </a:p>
          <a:p>
            <a:pPr lvl="1" algn="ctr"/>
            <a:r>
              <a:rPr lang="en-US" dirty="0">
                <a:latin typeface="Palatino Linotype" panose="02040502050505030304" pitchFamily="18" charset="0"/>
                <a:cs typeface="Arial" panose="020B0604020202020204" pitchFamily="34" charset="0"/>
              </a:rPr>
              <a:t>$100 for 3</a:t>
            </a:r>
            <a:r>
              <a:rPr lang="en-US" baseline="30000" dirty="0">
                <a:latin typeface="Palatino Linotype" panose="02040502050505030304" pitchFamily="18" charset="0"/>
                <a:cs typeface="Arial" panose="020B0604020202020204" pitchFamily="34" charset="0"/>
              </a:rPr>
              <a:t>rd</a:t>
            </a:r>
            <a:r>
              <a:rPr lang="en-US" dirty="0">
                <a:latin typeface="Palatino Linotype" panose="02040502050505030304" pitchFamily="18" charset="0"/>
                <a:cs typeface="Arial" panose="020B0604020202020204" pitchFamily="34" charset="0"/>
              </a:rPr>
              <a:t> Place Winners</a:t>
            </a:r>
          </a:p>
          <a:p>
            <a:pPr lvl="1"/>
            <a:endParaRPr lang="en-US" dirty="0">
              <a:latin typeface="Palatino Linotype" panose="02040502050505030304" pitchFamily="18" charset="0"/>
              <a:cs typeface="Arial" panose="020B0604020202020204" pitchFamily="34" charset="0"/>
            </a:endParaRPr>
          </a:p>
          <a:p>
            <a:pPr>
              <a:lnSpc>
                <a:spcPct val="80000"/>
              </a:lnSpc>
            </a:pPr>
            <a:r>
              <a:rPr lang="en-US" dirty="0">
                <a:latin typeface="Palatino Linotype" panose="02040502050505030304" pitchFamily="18" charset="0"/>
                <a:cs typeface="Arial" panose="020B0604020202020204" pitchFamily="34" charset="0"/>
              </a:rPr>
              <a:t>Monetary awards from the NACD Auxiliary.</a:t>
            </a:r>
          </a:p>
        </p:txBody>
      </p:sp>
      <p:pic>
        <p:nvPicPr>
          <p:cNvPr id="5" name="Picture 4" descr="A close up of a sign&#10;&#10;Description automatically generated">
            <a:extLst>
              <a:ext uri="{FF2B5EF4-FFF2-40B4-BE49-F238E27FC236}">
                <a16:creationId xmlns:a16="http://schemas.microsoft.com/office/drawing/2014/main" id="{9E9590F4-48E2-4A32-8E17-24046BADB1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4" y="5812293"/>
            <a:ext cx="1049471" cy="776753"/>
          </a:xfrm>
          <a:prstGeom prst="rect">
            <a:avLst/>
          </a:prstGeom>
        </p:spPr>
      </p:pic>
    </p:spTree>
    <p:extLst>
      <p:ext uri="{BB962C8B-B14F-4D97-AF65-F5344CB8AC3E}">
        <p14:creationId xmlns:p14="http://schemas.microsoft.com/office/powerpoint/2010/main" val="1714368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579CD88-E45C-4323-AE86-0750B4FCDD18}"/>
              </a:ext>
            </a:extLst>
          </p:cNvPr>
          <p:cNvSpPr>
            <a:spLocks noGrp="1"/>
          </p:cNvSpPr>
          <p:nvPr>
            <p:ph type="title"/>
          </p:nvPr>
        </p:nvSpPr>
        <p:spPr>
          <a:xfrm>
            <a:off x="2808020" y="599003"/>
            <a:ext cx="6566065" cy="1039091"/>
          </a:xfrm>
        </p:spPr>
        <p:txBody>
          <a:bodyPr>
            <a:normAutofit/>
          </a:bodyPr>
          <a:lstStyle/>
          <a:p>
            <a:pPr algn="ctr"/>
            <a:r>
              <a:rPr lang="en-US" sz="4000" b="1" dirty="0">
                <a:latin typeface="Palatino Linotype" panose="02040502050505030304" pitchFamily="18" charset="0"/>
              </a:rPr>
              <a:t>Poster Contest Rules</a:t>
            </a:r>
            <a:endParaRPr lang="en-US" sz="4000" dirty="0">
              <a:latin typeface="Palatino Linotype" panose="02040502050505030304" pitchFamily="18" charset="0"/>
            </a:endParaRPr>
          </a:p>
        </p:txBody>
      </p:sp>
      <p:sp>
        <p:nvSpPr>
          <p:cNvPr id="9" name="Rectangle 8">
            <a:extLst>
              <a:ext uri="{FF2B5EF4-FFF2-40B4-BE49-F238E27FC236}">
                <a16:creationId xmlns:a16="http://schemas.microsoft.com/office/drawing/2014/main" id="{A9F2422F-2CB7-406A-8DCC-92AF9EA46E98}"/>
              </a:ext>
            </a:extLst>
          </p:cNvPr>
          <p:cNvSpPr/>
          <p:nvPr/>
        </p:nvSpPr>
        <p:spPr>
          <a:xfrm>
            <a:off x="2043121" y="1541798"/>
            <a:ext cx="8095861" cy="4661854"/>
          </a:xfrm>
          <a:prstGeom prst="rect">
            <a:avLst/>
          </a:prstGeom>
        </p:spPr>
        <p:txBody>
          <a:bodyPr wrap="square">
            <a:spAutoFit/>
          </a:bodyPr>
          <a:lstStyle/>
          <a:p>
            <a:pPr marL="259775" indent="-259775">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Poster must be turned in on time for judging. </a:t>
            </a:r>
          </a:p>
          <a:p>
            <a:pPr marL="259775" indent="-259775">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Attach the poster </a:t>
            </a:r>
            <a:r>
              <a:rPr lang="en-US" sz="2000" b="1" dirty="0">
                <a:latin typeface="Palatino Linotype" panose="02040502050505030304" pitchFamily="18" charset="0"/>
                <a:cs typeface="Arial" panose="020B0604020202020204" pitchFamily="34" charset="0"/>
              </a:rPr>
              <a:t>entry form</a:t>
            </a:r>
            <a:r>
              <a:rPr lang="en-US" sz="2000" dirty="0">
                <a:latin typeface="Palatino Linotype" panose="02040502050505030304" pitchFamily="18" charset="0"/>
                <a:cs typeface="Arial" panose="020B0604020202020204" pitchFamily="34" charset="0"/>
              </a:rPr>
              <a:t>, signed by a parent or guardian, to the back of the poster.</a:t>
            </a:r>
          </a:p>
          <a:p>
            <a:pPr marL="259775" indent="-259775">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Entry must be contestant's original creation.</a:t>
            </a:r>
          </a:p>
          <a:p>
            <a:pPr marL="259775" indent="-259775">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Any media may be used to create a flat poster (ex. paint, crayons, stickers, etc.)</a:t>
            </a:r>
          </a:p>
          <a:p>
            <a:pPr marL="259775" indent="-259775">
              <a:lnSpc>
                <a:spcPct val="150000"/>
              </a:lnSpc>
              <a:buFont typeface="Arial" panose="020B0604020202020204" pitchFamily="34" charset="0"/>
              <a:buChar char="•"/>
            </a:pP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The</a:t>
            </a:r>
            <a:r>
              <a:rPr lang="en-US" sz="2000" spc="13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2022</a:t>
            </a:r>
            <a:r>
              <a:rPr lang="en-US" sz="2000" spc="14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Stewardship</a:t>
            </a:r>
            <a:r>
              <a:rPr lang="en-US" sz="2000" spc="14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theme</a:t>
            </a:r>
            <a:r>
              <a:rPr lang="en-US" sz="2000" spc="15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b="1" dirty="0">
                <a:effectLst/>
                <a:latin typeface="Palatino Linotype" panose="02040502050505030304" pitchFamily="18" charset="0"/>
                <a:ea typeface="Times New Roman" panose="02020603050405020304" pitchFamily="18" charset="0"/>
                <a:cs typeface="Symbol" panose="05050102010706020507" pitchFamily="18" charset="2"/>
              </a:rPr>
              <a:t>“Healthy Soil: Healthy Life</a:t>
            </a:r>
            <a:r>
              <a:rPr lang="en-US" sz="2000" b="1" spc="-5" dirty="0">
                <a:effectLst/>
                <a:latin typeface="Palatino Linotype" panose="02040502050505030304" pitchFamily="18" charset="0"/>
                <a:ea typeface="Times New Roman" panose="02020603050405020304" pitchFamily="18" charset="0"/>
                <a:cs typeface="Symbol" panose="05050102010706020507" pitchFamily="18" charset="2"/>
              </a:rPr>
              <a:t>”</a:t>
            </a:r>
            <a:r>
              <a:rPr lang="en-US" sz="2000" spc="14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must</a:t>
            </a:r>
            <a:r>
              <a:rPr lang="en-US" sz="2000" spc="13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be</a:t>
            </a:r>
            <a:r>
              <a:rPr lang="en-US" sz="2000" spc="14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included</a:t>
            </a:r>
            <a:r>
              <a:rPr lang="en-US" sz="2000" spc="10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on</a:t>
            </a:r>
            <a:r>
              <a:rPr lang="en-US" sz="2000" spc="15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the</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 front</a:t>
            </a:r>
            <a:r>
              <a:rPr lang="en-US" sz="2000" spc="1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side</a:t>
            </a:r>
            <a:r>
              <a:rPr lang="en-US" sz="2000" spc="-1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of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each</a:t>
            </a:r>
            <a:r>
              <a:rPr lang="en-US" sz="2000" spc="-1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poster submission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to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be</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 eligible</a:t>
            </a:r>
            <a:r>
              <a:rPr lang="en-US" sz="2000" spc="-2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for</a:t>
            </a:r>
            <a:r>
              <a:rPr lang="en-US" sz="2000" spc="-1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the</a:t>
            </a:r>
            <a:r>
              <a:rPr lang="en-US" sz="2000" spc="-1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national poster</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contest.</a:t>
            </a:r>
          </a:p>
          <a:p>
            <a:pPr marL="259775" indent="-259775">
              <a:lnSpc>
                <a:spcPct val="150000"/>
              </a:lnSpc>
              <a:buFont typeface="Arial" panose="020B0604020202020204" pitchFamily="34" charset="0"/>
              <a:buChar char="•"/>
            </a:pPr>
            <a:endParaRPr lang="en-US" sz="2000" dirty="0">
              <a:latin typeface="Palatino Linotype" panose="02040502050505030304" pitchFamily="18" charset="0"/>
              <a:cs typeface="Arial" panose="020B0604020202020204" pitchFamily="34" charset="0"/>
            </a:endParaRPr>
          </a:p>
        </p:txBody>
      </p:sp>
      <p:pic>
        <p:nvPicPr>
          <p:cNvPr id="5" name="Picture 4" descr="A close up of a sign&#10;&#10;Description automatically generated">
            <a:extLst>
              <a:ext uri="{FF2B5EF4-FFF2-40B4-BE49-F238E27FC236}">
                <a16:creationId xmlns:a16="http://schemas.microsoft.com/office/drawing/2014/main" id="{26655076-F932-42AC-8118-3FA73F32E0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66315" y="5774192"/>
            <a:ext cx="1049471" cy="776753"/>
          </a:xfrm>
          <a:prstGeom prst="rect">
            <a:avLst/>
          </a:prstGeom>
        </p:spPr>
      </p:pic>
    </p:spTree>
    <p:extLst>
      <p:ext uri="{BB962C8B-B14F-4D97-AF65-F5344CB8AC3E}">
        <p14:creationId xmlns:p14="http://schemas.microsoft.com/office/powerpoint/2010/main" val="1519638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579CD88-E45C-4323-AE86-0750B4FCDD18}"/>
              </a:ext>
            </a:extLst>
          </p:cNvPr>
          <p:cNvSpPr>
            <a:spLocks noGrp="1"/>
          </p:cNvSpPr>
          <p:nvPr>
            <p:ph type="title"/>
          </p:nvPr>
        </p:nvSpPr>
        <p:spPr>
          <a:xfrm>
            <a:off x="2123290" y="503156"/>
            <a:ext cx="7250794" cy="1039091"/>
          </a:xfrm>
        </p:spPr>
        <p:txBody>
          <a:bodyPr>
            <a:normAutofit/>
          </a:bodyPr>
          <a:lstStyle/>
          <a:p>
            <a:pPr algn="ctr"/>
            <a:r>
              <a:rPr lang="en-US" sz="4000" b="1" dirty="0">
                <a:latin typeface="Palatino Linotype" panose="02040502050505030304" pitchFamily="18" charset="0"/>
              </a:rPr>
              <a:t>Poster Contest Rules Cont.</a:t>
            </a:r>
            <a:endParaRPr lang="en-US" sz="4000" dirty="0">
              <a:latin typeface="Palatino Linotype" panose="02040502050505030304" pitchFamily="18" charset="0"/>
            </a:endParaRPr>
          </a:p>
        </p:txBody>
      </p:sp>
      <p:sp>
        <p:nvSpPr>
          <p:cNvPr id="9" name="Rectangle 8">
            <a:extLst>
              <a:ext uri="{FF2B5EF4-FFF2-40B4-BE49-F238E27FC236}">
                <a16:creationId xmlns:a16="http://schemas.microsoft.com/office/drawing/2014/main" id="{A9F2422F-2CB7-406A-8DCC-92AF9EA46E98}"/>
              </a:ext>
            </a:extLst>
          </p:cNvPr>
          <p:cNvSpPr/>
          <p:nvPr/>
        </p:nvSpPr>
        <p:spPr>
          <a:xfrm>
            <a:off x="1989753" y="1413063"/>
            <a:ext cx="8212493" cy="4200189"/>
          </a:xfrm>
          <a:prstGeom prst="rect">
            <a:avLst/>
          </a:prstGeom>
        </p:spPr>
        <p:txBody>
          <a:bodyPr wrap="square">
            <a:spAutoFit/>
          </a:bodyPr>
          <a:lstStyle/>
          <a:p>
            <a:pPr marL="342900" marR="0" lvl="0" indent="-342900" fontAlgn="base">
              <a:lnSpc>
                <a:spcPct val="150000"/>
              </a:lnSpc>
              <a:spcBef>
                <a:spcPts val="0"/>
              </a:spcBef>
              <a:spcAft>
                <a:spcPts val="0"/>
              </a:spcAft>
              <a:buSzPts val="1200"/>
              <a:buFont typeface="Arial" panose="020B0604020202020204" pitchFamily="34" charset="0"/>
              <a:buChar char="•"/>
            </a:pPr>
            <a:r>
              <a:rPr lang="en-US" sz="20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Traditional painted or drawn posters should be photographed or scanned and submitted as a JPG or PDF</a:t>
            </a:r>
            <a:r>
              <a:rPr lang="en-US" sz="2000" dirty="0">
                <a:solidFill>
                  <a:srgbClr val="5E514E"/>
                </a:solidFill>
                <a:effectLst/>
                <a:latin typeface="Palatino Linotype" panose="02040502050505030304" pitchFamily="18" charset="0"/>
                <a:ea typeface="Times New Roman" panose="02020603050405020304" pitchFamily="18" charset="0"/>
                <a:cs typeface="Symbol" panose="05050102010706020507" pitchFamily="18" charset="2"/>
              </a:rPr>
              <a:t>. </a:t>
            </a:r>
          </a:p>
          <a:p>
            <a:pPr marL="342900" marR="0" lvl="0" indent="-342900" fontAlgn="base">
              <a:lnSpc>
                <a:spcPct val="150000"/>
              </a:lnSpc>
              <a:spcBef>
                <a:spcPts val="0"/>
              </a:spcBef>
              <a:spcAft>
                <a:spcPts val="0"/>
              </a:spcAft>
              <a:buSzPts val="1200"/>
              <a:buFont typeface="Arial" panose="020B0604020202020204" pitchFamily="34" charset="0"/>
              <a:buChar char="•"/>
            </a:pPr>
            <a:r>
              <a:rPr lang="en-US" sz="2000" dirty="0">
                <a:solidFill>
                  <a:srgbClr val="000000"/>
                </a:solidFill>
                <a:effectLst/>
                <a:latin typeface="Palatino Linotype" panose="02040502050505030304" pitchFamily="18" charset="0"/>
                <a:ea typeface="Calibri" panose="020F0502020204030204" pitchFamily="34" charset="0"/>
                <a:cs typeface="Calibri" panose="020F0502020204030204" pitchFamily="34" charset="0"/>
              </a:rPr>
              <a:t>Photographs must be clear and well framed. </a:t>
            </a:r>
          </a:p>
          <a:p>
            <a:pPr marL="342900" marR="0" lvl="0" indent="-342900" fontAlgn="base">
              <a:lnSpc>
                <a:spcPct val="150000"/>
              </a:lnSpc>
              <a:spcBef>
                <a:spcPts val="0"/>
              </a:spcBef>
              <a:spcAft>
                <a:spcPts val="0"/>
              </a:spcAft>
              <a:buSzPts val="1200"/>
              <a:buFont typeface="Arial" panose="020B0604020202020204" pitchFamily="34" charset="0"/>
              <a:buChar char="•"/>
            </a:pPr>
            <a:r>
              <a:rPr lang="en-US" sz="2000" dirty="0">
                <a:solidFill>
                  <a:srgbClr val="000000"/>
                </a:solidFill>
                <a:effectLst/>
                <a:latin typeface="Palatino Linotype" panose="02040502050505030304" pitchFamily="18" charset="0"/>
                <a:ea typeface="Calibri" panose="020F0502020204030204" pitchFamily="34" charset="0"/>
                <a:cs typeface="Calibri" panose="020F0502020204030204" pitchFamily="34" charset="0"/>
              </a:rPr>
              <a:t>It is the local district/state association/auxiliary/agency’s decision what size and what kind of poster (paper copy or photographed) they accept for your local or state contest. </a:t>
            </a:r>
          </a:p>
          <a:p>
            <a:pPr marL="342900" indent="-342900" fontAlgn="base">
              <a:lnSpc>
                <a:spcPct val="150000"/>
              </a:lnSpc>
              <a:buSzPts val="1200"/>
              <a:buFont typeface="Arial" panose="020B0604020202020204" pitchFamily="34" charset="0"/>
              <a:buChar char="•"/>
            </a:pP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Only</a:t>
            </a:r>
            <a:r>
              <a:rPr lang="en-US" sz="2000" spc="8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official</a:t>
            </a:r>
            <a:r>
              <a:rPr lang="en-US" sz="2000" spc="7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state</a:t>
            </a:r>
            <a:r>
              <a:rPr lang="en-US" sz="2000" spc="7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poster</a:t>
            </a:r>
            <a:r>
              <a:rPr lang="en-US" sz="2000" spc="8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contest</a:t>
            </a:r>
            <a:r>
              <a:rPr lang="en-US" sz="2000" spc="8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sponsors</a:t>
            </a:r>
            <a:r>
              <a:rPr lang="en-US" sz="2000" spc="7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can</a:t>
            </a:r>
            <a:r>
              <a:rPr lang="en-US" sz="2000" spc="7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submit</a:t>
            </a:r>
            <a:r>
              <a:rPr lang="en-US" sz="2000" spc="8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entries</a:t>
            </a:r>
            <a:r>
              <a:rPr lang="en-US" sz="2000" spc="7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for</a:t>
            </a:r>
            <a:r>
              <a:rPr lang="en-US" sz="2000" spc="8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the</a:t>
            </a:r>
            <a:r>
              <a:rPr lang="en-US" sz="2000" spc="8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national</a:t>
            </a:r>
            <a:r>
              <a:rPr lang="en-US" sz="2000" spc="9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contest.</a:t>
            </a:r>
            <a:r>
              <a:rPr lang="en-US" sz="2000" spc="13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Entries</a:t>
            </a:r>
            <a:r>
              <a:rPr lang="en-US" sz="2000" spc="5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must</a:t>
            </a:r>
            <a:r>
              <a:rPr lang="en-US" sz="2000" spc="5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be</a:t>
            </a:r>
            <a:r>
              <a:rPr lang="en-US" sz="2000" spc="5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submitted</a:t>
            </a:r>
            <a:r>
              <a:rPr lang="en-US" sz="2000" spc="6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by</a:t>
            </a:r>
            <a:r>
              <a:rPr lang="en-US" sz="2000" spc="5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December 1, 2022, and</a:t>
            </a:r>
            <a:r>
              <a:rPr lang="en-US" sz="2000" spc="5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emailed</a:t>
            </a:r>
            <a:r>
              <a:rPr lang="en-US" sz="2000" spc="1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to</a:t>
            </a:r>
            <a:r>
              <a:rPr lang="en-US" sz="2000" dirty="0">
                <a:solidFill>
                  <a:srgbClr val="0000FF"/>
                </a:solidFill>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u="sng" spc="-5" dirty="0">
                <a:solidFill>
                  <a:srgbClr val="0000FF"/>
                </a:solidFill>
                <a:effectLst/>
                <a:latin typeface="Palatino Linotype" panose="02040502050505030304" pitchFamily="18" charset="0"/>
                <a:ea typeface="Times New Roman" panose="02020603050405020304" pitchFamily="18" charset="0"/>
                <a:cs typeface="Symbol" panose="05050102010706020507" pitchFamily="18" charset="2"/>
                <a:hlinkClick r:id="rId4"/>
              </a:rPr>
              <a:t>stewardship@nacdnet.org</a:t>
            </a:r>
            <a:r>
              <a:rPr lang="en-US" sz="2000" spc="-5" dirty="0">
                <a:solidFill>
                  <a:srgbClr val="000000"/>
                </a:solidFill>
                <a:effectLst/>
                <a:latin typeface="Palatino Linotype" panose="02040502050505030304" pitchFamily="18" charset="0"/>
                <a:ea typeface="Times New Roman" panose="02020603050405020304" pitchFamily="18" charset="0"/>
                <a:cs typeface="Symbol" panose="05050102010706020507" pitchFamily="18" charset="2"/>
              </a:rPr>
              <a:t>.</a:t>
            </a:r>
            <a:endParaRPr lang="en-US" sz="2000" dirty="0">
              <a:effectLst/>
              <a:latin typeface="Palatino Linotype" panose="02040502050505030304" pitchFamily="18" charset="0"/>
              <a:ea typeface="Times New Roman" panose="02020603050405020304" pitchFamily="18" charset="0"/>
              <a:cs typeface="Symbol" panose="05050102010706020507" pitchFamily="18" charset="2"/>
            </a:endParaRPr>
          </a:p>
        </p:txBody>
      </p:sp>
      <p:pic>
        <p:nvPicPr>
          <p:cNvPr id="5" name="Picture 4" descr="A close up of a sign&#10;&#10;Description automatically generated">
            <a:extLst>
              <a:ext uri="{FF2B5EF4-FFF2-40B4-BE49-F238E27FC236}">
                <a16:creationId xmlns:a16="http://schemas.microsoft.com/office/drawing/2014/main" id="{9902CE06-C72F-4FAC-9FDF-33F69820DF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71264" y="5756846"/>
            <a:ext cx="1049471" cy="776753"/>
          </a:xfrm>
          <a:prstGeom prst="rect">
            <a:avLst/>
          </a:prstGeom>
        </p:spPr>
      </p:pic>
    </p:spTree>
    <p:extLst>
      <p:ext uri="{BB962C8B-B14F-4D97-AF65-F5344CB8AC3E}">
        <p14:creationId xmlns:p14="http://schemas.microsoft.com/office/powerpoint/2010/main" val="532790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9690A-402C-42A3-B460-D8F04EC5D4C9}"/>
              </a:ext>
            </a:extLst>
          </p:cNvPr>
          <p:cNvSpPr>
            <a:spLocks noGrp="1"/>
          </p:cNvSpPr>
          <p:nvPr>
            <p:ph type="title"/>
          </p:nvPr>
        </p:nvSpPr>
        <p:spPr>
          <a:xfrm>
            <a:off x="838200" y="361705"/>
            <a:ext cx="10515600" cy="1349620"/>
          </a:xfrm>
        </p:spPr>
        <p:txBody>
          <a:bodyPr>
            <a:normAutofit/>
          </a:bodyPr>
          <a:lstStyle/>
          <a:p>
            <a:pPr algn="ctr">
              <a:defRPr/>
            </a:pPr>
            <a:r>
              <a:rPr lang="en-US" sz="3600" b="1" dirty="0">
                <a:latin typeface="Palatino Linotype" panose="02040502050505030304" pitchFamily="18" charset="0"/>
                <a:cs typeface="Arial" charset="0"/>
              </a:rPr>
              <a:t>2022 Digital Poster Contest</a:t>
            </a:r>
            <a:br>
              <a:rPr lang="en-US" sz="3600" b="1" dirty="0">
                <a:latin typeface="Palatino Linotype" panose="02040502050505030304" pitchFamily="18" charset="0"/>
                <a:cs typeface="Arial" charset="0"/>
              </a:rPr>
            </a:br>
            <a:r>
              <a:rPr lang="en-US" sz="3600" b="1" dirty="0">
                <a:latin typeface="Palatino Linotype" panose="02040502050505030304" pitchFamily="18" charset="0"/>
                <a:cs typeface="Arial" charset="0"/>
              </a:rPr>
              <a:t>Healthy Soil: Healthy Life</a:t>
            </a:r>
            <a:endParaRPr lang="en-US" dirty="0"/>
          </a:p>
        </p:txBody>
      </p:sp>
      <p:sp>
        <p:nvSpPr>
          <p:cNvPr id="5" name="Content Placeholder 4">
            <a:extLst>
              <a:ext uri="{FF2B5EF4-FFF2-40B4-BE49-F238E27FC236}">
                <a16:creationId xmlns:a16="http://schemas.microsoft.com/office/drawing/2014/main" id="{53CE5543-CA33-447B-9410-F845215FE96F}"/>
              </a:ext>
            </a:extLst>
          </p:cNvPr>
          <p:cNvSpPr>
            <a:spLocks noGrp="1"/>
          </p:cNvSpPr>
          <p:nvPr>
            <p:ph idx="1"/>
          </p:nvPr>
        </p:nvSpPr>
        <p:spPr>
          <a:xfrm>
            <a:off x="838200" y="1825625"/>
            <a:ext cx="10515600" cy="3875088"/>
          </a:xfrm>
        </p:spPr>
        <p:txBody>
          <a:bodyPr>
            <a:normAutofit fontScale="92500" lnSpcReduction="10000"/>
          </a:bodyPr>
          <a:lstStyle/>
          <a:p>
            <a:pPr marL="0" indent="0" algn="ctr">
              <a:lnSpc>
                <a:spcPct val="150000"/>
              </a:lnSpc>
              <a:buNone/>
            </a:pPr>
            <a:r>
              <a:rPr lang="en-US" sz="1800" dirty="0">
                <a:latin typeface="Palatino Linotype" panose="02040502050505030304" pitchFamily="18" charset="0"/>
              </a:rPr>
              <a:t>NACD will also be accepting digital posters in two categories: </a:t>
            </a:r>
            <a:r>
              <a:rPr lang="en-US" sz="1800" spc="-5" dirty="0">
                <a:effectLst/>
                <a:latin typeface="Palatino Linotype" panose="02040502050505030304" pitchFamily="18" charset="0"/>
                <a:ea typeface="Calibri" panose="020F0502020204030204" pitchFamily="34" charset="0"/>
                <a:cs typeface="Times New Roman" panose="02020603050405020304" pitchFamily="18" charset="0"/>
              </a:rPr>
              <a:t>7-9 grade and</a:t>
            </a:r>
            <a:r>
              <a:rPr lang="en-US" sz="1800" spc="35"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10-12 grade from </a:t>
            </a:r>
            <a:r>
              <a:rPr lang="en-US" sz="1800" dirty="0">
                <a:latin typeface="Palatino Linotype" panose="02040502050505030304" pitchFamily="18" charset="0"/>
                <a:cs typeface="Arial" panose="020B0604020202020204" pitchFamily="34" charset="0"/>
              </a:rPr>
              <a:t>public, private and homeschooled students. </a:t>
            </a:r>
            <a:endParaRPr lang="en-US" sz="1800" spc="40" dirty="0">
              <a:latin typeface="Palatino Linotype" panose="02040502050505030304" pitchFamily="18" charset="0"/>
              <a:cs typeface="Times New Roman" panose="02020603050405020304" pitchFamily="18" charset="0"/>
            </a:endParaRPr>
          </a:p>
          <a:p>
            <a:pPr marL="0" indent="0" algn="ctr">
              <a:lnSpc>
                <a:spcPct val="150000"/>
              </a:lnSpc>
              <a:buNone/>
            </a:pPr>
            <a:r>
              <a:rPr lang="en-US" sz="1800" spc="-5" dirty="0">
                <a:effectLst/>
                <a:latin typeface="Palatino Linotype" panose="02040502050505030304" pitchFamily="18" charset="0"/>
                <a:ea typeface="Times New Roman" panose="02020603050405020304" pitchFamily="18" charset="0"/>
              </a:rPr>
              <a:t>Artwork</a:t>
            </a:r>
            <a:r>
              <a:rPr lang="en-US" sz="1800" spc="10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entered into</a:t>
            </a:r>
            <a:r>
              <a:rPr lang="en-US" sz="1800" spc="95"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the</a:t>
            </a:r>
            <a:r>
              <a:rPr lang="en-US" sz="1800" spc="10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national</a:t>
            </a:r>
            <a:r>
              <a:rPr lang="en-US" sz="1800" spc="10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competition</a:t>
            </a:r>
            <a:r>
              <a:rPr lang="en-US" sz="1800" spc="115"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must</a:t>
            </a:r>
            <a:r>
              <a:rPr lang="en-US" sz="1800" spc="11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have</a:t>
            </a:r>
            <a:r>
              <a:rPr lang="en-US" sz="1800" spc="11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been</a:t>
            </a:r>
            <a:r>
              <a:rPr lang="en-US" sz="1800" spc="12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judged</a:t>
            </a:r>
            <a:r>
              <a:rPr lang="en-US" sz="1800" spc="100"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in</a:t>
            </a:r>
            <a:r>
              <a:rPr lang="en-US" sz="1800" spc="110"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a</a:t>
            </a:r>
            <a:r>
              <a:rPr lang="en-US" sz="1800" spc="100"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local</a:t>
            </a:r>
            <a:r>
              <a:rPr lang="en-US" sz="1800" spc="105"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or</a:t>
            </a:r>
            <a:r>
              <a:rPr lang="en-US" sz="1800" spc="320"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area</a:t>
            </a:r>
            <a:r>
              <a:rPr lang="en-US" sz="1800" spc="205"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conservation</a:t>
            </a:r>
            <a:r>
              <a:rPr lang="en-US" sz="1800" spc="21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district</a:t>
            </a:r>
            <a:r>
              <a:rPr lang="en-US" sz="1800" spc="21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sponsored</a:t>
            </a:r>
            <a:r>
              <a:rPr lang="en-US" sz="1800" spc="205"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poster</a:t>
            </a:r>
            <a:r>
              <a:rPr lang="en-US" sz="1800" spc="20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contest</a:t>
            </a:r>
            <a:r>
              <a:rPr lang="en-US" sz="1800" spc="21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and</a:t>
            </a:r>
            <a:r>
              <a:rPr lang="en-US" sz="1800" spc="210"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a</a:t>
            </a:r>
            <a:r>
              <a:rPr lang="en-US" sz="1800" spc="19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state/territory</a:t>
            </a:r>
            <a:r>
              <a:rPr lang="en-US" sz="1800" spc="21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conservation</a:t>
            </a:r>
            <a:r>
              <a:rPr lang="en-US" sz="1800" spc="20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association</a:t>
            </a:r>
            <a:r>
              <a:rPr lang="en-US" sz="1800" spc="21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or</a:t>
            </a:r>
            <a:r>
              <a:rPr lang="en-US" sz="1800" spc="335"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state</a:t>
            </a:r>
            <a:r>
              <a:rPr lang="en-US" sz="1800" spc="-35"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auxiliary</a:t>
            </a:r>
            <a:r>
              <a:rPr lang="en-US" sz="1800" spc="-25"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sponsored</a:t>
            </a:r>
            <a:r>
              <a:rPr lang="en-US" sz="1800" spc="-25"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contest.</a:t>
            </a:r>
          </a:p>
          <a:p>
            <a:pPr marL="0" indent="0" algn="ctr">
              <a:lnSpc>
                <a:spcPct val="150000"/>
              </a:lnSpc>
              <a:buNone/>
            </a:pPr>
            <a:r>
              <a:rPr lang="en-US" sz="1800" dirty="0">
                <a:latin typeface="Palatino Linotype" panose="02040502050505030304" pitchFamily="18" charset="0"/>
                <a:cs typeface="Arial" panose="020B0604020202020204" pitchFamily="34" charset="0"/>
              </a:rPr>
              <a:t>Monetary prizes will be awarded to the 1</a:t>
            </a:r>
            <a:r>
              <a:rPr lang="en-US" sz="1800" baseline="30000" dirty="0">
                <a:latin typeface="Palatino Linotype" panose="02040502050505030304" pitchFamily="18" charset="0"/>
                <a:cs typeface="Arial" panose="020B0604020202020204" pitchFamily="34" charset="0"/>
              </a:rPr>
              <a:t>st </a:t>
            </a:r>
            <a:r>
              <a:rPr lang="en-US" sz="1800" dirty="0">
                <a:latin typeface="Palatino Linotype" panose="02040502050505030304" pitchFamily="18" charset="0"/>
                <a:cs typeface="Arial" panose="020B0604020202020204" pitchFamily="34" charset="0"/>
              </a:rPr>
              <a:t>- 3</a:t>
            </a:r>
            <a:r>
              <a:rPr lang="en-US" sz="1800" baseline="30000" dirty="0">
                <a:latin typeface="Palatino Linotype" panose="02040502050505030304" pitchFamily="18" charset="0"/>
                <a:cs typeface="Arial" panose="020B0604020202020204" pitchFamily="34" charset="0"/>
              </a:rPr>
              <a:t>rd</a:t>
            </a:r>
            <a:r>
              <a:rPr lang="en-US" sz="1800" dirty="0">
                <a:latin typeface="Palatino Linotype" panose="02040502050505030304" pitchFamily="18" charset="0"/>
                <a:cs typeface="Arial" panose="020B0604020202020204" pitchFamily="34" charset="0"/>
              </a:rPr>
              <a:t> place winners in each category at the national level.</a:t>
            </a:r>
          </a:p>
          <a:p>
            <a:pPr marL="457200" lvl="1" indent="0" algn="ctr">
              <a:lnSpc>
                <a:spcPct val="150000"/>
              </a:lnSpc>
              <a:buNone/>
            </a:pPr>
            <a:r>
              <a:rPr lang="en-US" sz="1800" dirty="0">
                <a:latin typeface="Palatino Linotype" panose="02040502050505030304" pitchFamily="18" charset="0"/>
                <a:cs typeface="Arial" panose="020B0604020202020204" pitchFamily="34" charset="0"/>
              </a:rPr>
              <a:t>$200 for 1</a:t>
            </a:r>
            <a:r>
              <a:rPr lang="en-US" sz="1800" baseline="30000" dirty="0">
                <a:latin typeface="Palatino Linotype" panose="02040502050505030304" pitchFamily="18" charset="0"/>
                <a:cs typeface="Arial" panose="020B0604020202020204" pitchFamily="34" charset="0"/>
              </a:rPr>
              <a:t>st</a:t>
            </a:r>
            <a:r>
              <a:rPr lang="en-US" sz="1800" dirty="0">
                <a:latin typeface="Palatino Linotype" panose="02040502050505030304" pitchFamily="18" charset="0"/>
                <a:cs typeface="Arial" panose="020B0604020202020204" pitchFamily="34" charset="0"/>
              </a:rPr>
              <a:t> Place Winners </a:t>
            </a:r>
          </a:p>
          <a:p>
            <a:pPr marL="457200" lvl="1" indent="0" algn="ctr">
              <a:lnSpc>
                <a:spcPct val="150000"/>
              </a:lnSpc>
              <a:buNone/>
            </a:pPr>
            <a:r>
              <a:rPr lang="en-US" sz="1800" dirty="0">
                <a:latin typeface="Palatino Linotype" panose="02040502050505030304" pitchFamily="18" charset="0"/>
                <a:cs typeface="Arial" panose="020B0604020202020204" pitchFamily="34" charset="0"/>
              </a:rPr>
              <a:t>$150 for 2</a:t>
            </a:r>
            <a:r>
              <a:rPr lang="en-US" sz="1800" baseline="30000" dirty="0">
                <a:latin typeface="Palatino Linotype" panose="02040502050505030304" pitchFamily="18" charset="0"/>
                <a:cs typeface="Arial" panose="020B0604020202020204" pitchFamily="34" charset="0"/>
              </a:rPr>
              <a:t>nd</a:t>
            </a:r>
            <a:r>
              <a:rPr lang="en-US" sz="1800" dirty="0">
                <a:latin typeface="Palatino Linotype" panose="02040502050505030304" pitchFamily="18" charset="0"/>
                <a:cs typeface="Arial" panose="020B0604020202020204" pitchFamily="34" charset="0"/>
              </a:rPr>
              <a:t> Place Winners</a:t>
            </a:r>
          </a:p>
          <a:p>
            <a:pPr marL="457200" lvl="1" indent="0" algn="ctr">
              <a:lnSpc>
                <a:spcPct val="150000"/>
              </a:lnSpc>
              <a:buNone/>
            </a:pPr>
            <a:r>
              <a:rPr lang="en-US" sz="1800" dirty="0">
                <a:latin typeface="Palatino Linotype" panose="02040502050505030304" pitchFamily="18" charset="0"/>
                <a:cs typeface="Arial" panose="020B0604020202020204" pitchFamily="34" charset="0"/>
              </a:rPr>
              <a:t>$100 for 3</a:t>
            </a:r>
            <a:r>
              <a:rPr lang="en-US" sz="1800" baseline="30000" dirty="0">
                <a:latin typeface="Palatino Linotype" panose="02040502050505030304" pitchFamily="18" charset="0"/>
                <a:cs typeface="Arial" panose="020B0604020202020204" pitchFamily="34" charset="0"/>
              </a:rPr>
              <a:t>rd</a:t>
            </a:r>
            <a:r>
              <a:rPr lang="en-US" sz="1800" dirty="0">
                <a:latin typeface="Palatino Linotype" panose="02040502050505030304" pitchFamily="18" charset="0"/>
                <a:cs typeface="Arial" panose="020B0604020202020204" pitchFamily="34" charset="0"/>
              </a:rPr>
              <a:t> Place Winners</a:t>
            </a:r>
          </a:p>
          <a:p>
            <a:pPr marL="0" indent="0" algn="ctr">
              <a:lnSpc>
                <a:spcPct val="150000"/>
              </a:lnSpc>
              <a:buNone/>
            </a:pPr>
            <a:endParaRPr lang="en-US" sz="1800" spc="-5" dirty="0">
              <a:effectLst/>
              <a:latin typeface="Palatino Linotype" panose="02040502050505030304" pitchFamily="18" charset="0"/>
              <a:ea typeface="Times New Roman" panose="02020603050405020304" pitchFamily="18" charset="0"/>
            </a:endParaRPr>
          </a:p>
          <a:p>
            <a:pPr marL="0" indent="0" algn="ctr">
              <a:lnSpc>
                <a:spcPct val="150000"/>
              </a:lnSpc>
              <a:buNone/>
            </a:pPr>
            <a:endParaRPr lang="en-US" sz="1800" dirty="0">
              <a:effectLst/>
              <a:latin typeface="Palatino Linotype" panose="02040502050505030304" pitchFamily="18" charset="0"/>
              <a:ea typeface="Times New Roman" panose="02020603050405020304" pitchFamily="18" charset="0"/>
            </a:endParaRPr>
          </a:p>
          <a:p>
            <a:endParaRPr lang="en-US" dirty="0"/>
          </a:p>
        </p:txBody>
      </p:sp>
      <p:pic>
        <p:nvPicPr>
          <p:cNvPr id="13" name="Picture 12" descr="A close up of a sign&#10;&#10;Description automatically generated">
            <a:extLst>
              <a:ext uri="{FF2B5EF4-FFF2-40B4-BE49-F238E27FC236}">
                <a16:creationId xmlns:a16="http://schemas.microsoft.com/office/drawing/2014/main" id="{EADEE177-ABAE-4CF2-83EA-4B7DE7C697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1264" y="5756846"/>
            <a:ext cx="1049471" cy="776753"/>
          </a:xfrm>
          <a:prstGeom prst="rect">
            <a:avLst/>
          </a:prstGeom>
        </p:spPr>
      </p:pic>
    </p:spTree>
    <p:extLst>
      <p:ext uri="{BB962C8B-B14F-4D97-AF65-F5344CB8AC3E}">
        <p14:creationId xmlns:p14="http://schemas.microsoft.com/office/powerpoint/2010/main" val="3943909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0EF7E-9A00-43C5-B23E-FC03949A4903}"/>
              </a:ext>
            </a:extLst>
          </p:cNvPr>
          <p:cNvSpPr>
            <a:spLocks noGrp="1"/>
          </p:cNvSpPr>
          <p:nvPr>
            <p:ph type="title"/>
          </p:nvPr>
        </p:nvSpPr>
        <p:spPr>
          <a:xfrm>
            <a:off x="838200" y="365126"/>
            <a:ext cx="10515600" cy="992188"/>
          </a:xfrm>
        </p:spPr>
        <p:txBody>
          <a:bodyPr>
            <a:normAutofit/>
          </a:bodyPr>
          <a:lstStyle/>
          <a:p>
            <a:pPr algn="ctr"/>
            <a:r>
              <a:rPr lang="en-US" sz="4000" b="1" dirty="0">
                <a:latin typeface="Palatino Linotype" panose="02040502050505030304" pitchFamily="18" charset="0"/>
              </a:rPr>
              <a:t>Digital Poster Contest Rules</a:t>
            </a:r>
            <a:endParaRPr lang="en-US" sz="4000" dirty="0"/>
          </a:p>
        </p:txBody>
      </p:sp>
      <p:sp>
        <p:nvSpPr>
          <p:cNvPr id="4" name="Content Placeholder 2">
            <a:extLst>
              <a:ext uri="{FF2B5EF4-FFF2-40B4-BE49-F238E27FC236}">
                <a16:creationId xmlns:a16="http://schemas.microsoft.com/office/drawing/2014/main" id="{076F69B1-5CD5-48A7-BD9C-B01BF0B4F29D}"/>
              </a:ext>
            </a:extLst>
          </p:cNvPr>
          <p:cNvSpPr>
            <a:spLocks noGrp="1"/>
          </p:cNvSpPr>
          <p:nvPr>
            <p:ph idx="1"/>
          </p:nvPr>
        </p:nvSpPr>
        <p:spPr>
          <a:xfrm>
            <a:off x="838200" y="1306513"/>
            <a:ext cx="10515600" cy="4896094"/>
          </a:xfrm>
        </p:spPr>
        <p:txBody>
          <a:bodyPr>
            <a:normAutofit/>
          </a:bodyPr>
          <a:lstStyle/>
          <a:p>
            <a:pPr marR="0" lvl="0">
              <a:lnSpc>
                <a:spcPct val="170000"/>
              </a:lnSpc>
              <a:spcBef>
                <a:spcPts val="0"/>
              </a:spcBef>
              <a:spcAft>
                <a:spcPts val="0"/>
              </a:spcAft>
              <a:buSzPts val="1200"/>
            </a:pPr>
            <a:r>
              <a:rPr lang="en-US" sz="1400" dirty="0">
                <a:effectLst/>
                <a:latin typeface="Palatino Linotype" panose="02040502050505030304" pitchFamily="18" charset="0"/>
                <a:ea typeface="Calibri" panose="020F0502020204030204" pitchFamily="34" charset="0"/>
                <a:cs typeface="Symbol" panose="05050102010706020507" pitchFamily="18" charset="2"/>
              </a:rPr>
              <a:t>The posters must be a digital design and can be created in any platform used for digital projects such as Canva, </a:t>
            </a:r>
            <a:r>
              <a:rPr lang="en-US" sz="1400" dirty="0" err="1">
                <a:effectLst/>
                <a:latin typeface="Palatino Linotype" panose="02040502050505030304" pitchFamily="18" charset="0"/>
                <a:ea typeface="Calibri" panose="020F0502020204030204" pitchFamily="34" charset="0"/>
                <a:cs typeface="Symbol" panose="05050102010706020507" pitchFamily="18" charset="2"/>
              </a:rPr>
              <a:t>PicMonkey</a:t>
            </a:r>
            <a:r>
              <a:rPr lang="en-US" sz="1400" dirty="0">
                <a:effectLst/>
                <a:latin typeface="Palatino Linotype" panose="02040502050505030304" pitchFamily="18" charset="0"/>
                <a:ea typeface="Calibri" panose="020F0502020204030204" pitchFamily="34" charset="0"/>
                <a:cs typeface="Symbol" panose="05050102010706020507" pitchFamily="18" charset="2"/>
              </a:rPr>
              <a:t>, Google Slides, Photoshop, InDesign, etc.</a:t>
            </a:r>
          </a:p>
          <a:p>
            <a:pPr marR="0" lvl="0">
              <a:lnSpc>
                <a:spcPct val="170000"/>
              </a:lnSpc>
              <a:spcBef>
                <a:spcPts val="0"/>
              </a:spcBef>
              <a:spcAft>
                <a:spcPts val="0"/>
              </a:spcAft>
              <a:buSzPts val="1200"/>
            </a:pPr>
            <a:r>
              <a:rPr lang="en-US" sz="1400" dirty="0">
                <a:effectLst/>
                <a:latin typeface="Palatino Linotype" panose="02040502050505030304" pitchFamily="18" charset="0"/>
                <a:ea typeface="Calibri" panose="020F0502020204030204" pitchFamily="34" charset="0"/>
                <a:cs typeface="Symbol" panose="05050102010706020507" pitchFamily="18" charset="2"/>
              </a:rPr>
              <a:t>The poster design should be size 8.5 X 11 landscape or portrait and</a:t>
            </a:r>
            <a:r>
              <a:rPr lang="en-US" sz="1400" b="1" dirty="0">
                <a:solidFill>
                  <a:srgbClr val="212529"/>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at least 300DPI.</a:t>
            </a:r>
          </a:p>
          <a:p>
            <a:pPr marR="0" lvl="0">
              <a:lnSpc>
                <a:spcPct val="170000"/>
              </a:lnSpc>
              <a:spcBef>
                <a:spcPts val="0"/>
              </a:spcBef>
              <a:spcAft>
                <a:spcPts val="0"/>
              </a:spcAft>
              <a:buSzPts val="1200"/>
            </a:pPr>
            <a:r>
              <a:rPr lang="en-US" sz="1400" dirty="0">
                <a:effectLst/>
                <a:latin typeface="Palatino Linotype" panose="02040502050505030304" pitchFamily="18" charset="0"/>
                <a:ea typeface="Calibri" panose="020F0502020204030204" pitchFamily="34" charset="0"/>
                <a:cs typeface="Symbol" panose="05050102010706020507" pitchFamily="18" charset="2"/>
              </a:rPr>
              <a:t>Digital posters must be original art and shall not include any copyrighted, trademarked or branded marks, images or phrases besides the NACD 2022 themed logo.</a:t>
            </a:r>
          </a:p>
          <a:p>
            <a:pPr marR="0" lvl="0">
              <a:lnSpc>
                <a:spcPct val="170000"/>
              </a:lnSpc>
              <a:spcBef>
                <a:spcPts val="0"/>
              </a:spcBef>
              <a:spcAft>
                <a:spcPts val="0"/>
              </a:spcAft>
              <a:buSzPts val="1200"/>
            </a:pPr>
            <a:r>
              <a:rPr lang="en-US" sz="1400" dirty="0">
                <a:effectLst/>
                <a:latin typeface="Palatino Linotype" panose="02040502050505030304" pitchFamily="18" charset="0"/>
                <a:ea typeface="Calibri" panose="020F0502020204030204" pitchFamily="34" charset="0"/>
                <a:cs typeface="Symbol" panose="05050102010706020507" pitchFamily="18" charset="2"/>
              </a:rPr>
              <a:t>Digital posters should be submitted in JPEG or PNG format. </a:t>
            </a:r>
          </a:p>
          <a:p>
            <a:pPr marR="0" lvl="0">
              <a:lnSpc>
                <a:spcPct val="170000"/>
              </a:lnSpc>
              <a:spcBef>
                <a:spcPts val="0"/>
              </a:spcBef>
              <a:spcAft>
                <a:spcPts val="0"/>
              </a:spcAft>
              <a:buSzPts val="1200"/>
            </a:pPr>
            <a:r>
              <a:rPr lang="en-US" sz="1400" spc="-5" dirty="0">
                <a:effectLst/>
                <a:latin typeface="Palatino Linotype" panose="02040502050505030304" pitchFamily="18" charset="0"/>
                <a:ea typeface="Calibri" panose="020F0502020204030204" pitchFamily="34" charset="0"/>
                <a:cs typeface="Symbol" panose="05050102010706020507" pitchFamily="18" charset="2"/>
              </a:rPr>
              <a:t>The</a:t>
            </a:r>
            <a:r>
              <a:rPr lang="en-US" sz="1400" spc="13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2022</a:t>
            </a:r>
            <a:r>
              <a:rPr lang="en-US" sz="1400" spc="14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Stewardship</a:t>
            </a:r>
            <a:r>
              <a:rPr lang="en-US" sz="1400" spc="14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theme</a:t>
            </a:r>
            <a:r>
              <a:rPr lang="en-US" sz="1400" spc="15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“Healthy Soil: Healthy Life</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a:t>
            </a:r>
            <a:r>
              <a:rPr lang="en-US" sz="1400" spc="14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must</a:t>
            </a:r>
            <a:r>
              <a:rPr lang="en-US" sz="1400" spc="13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be</a:t>
            </a:r>
            <a:r>
              <a:rPr lang="en-US" sz="1400" spc="14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included</a:t>
            </a:r>
            <a:r>
              <a:rPr lang="en-US" sz="1400" spc="10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in</a:t>
            </a:r>
            <a:r>
              <a:rPr lang="en-US" sz="1400" spc="15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each</a:t>
            </a:r>
            <a:r>
              <a:rPr lang="en-US" sz="1400" spc="-1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poster submission </a:t>
            </a:r>
            <a:r>
              <a:rPr lang="en-US" sz="1400" dirty="0">
                <a:effectLst/>
                <a:latin typeface="Palatino Linotype" panose="02040502050505030304" pitchFamily="18" charset="0"/>
                <a:ea typeface="Calibri" panose="020F0502020204030204" pitchFamily="34" charset="0"/>
                <a:cs typeface="Symbol" panose="05050102010706020507" pitchFamily="18" charset="2"/>
              </a:rPr>
              <a:t>to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be</a:t>
            </a:r>
            <a:r>
              <a:rPr lang="en-US" sz="1400" dirty="0">
                <a:effectLst/>
                <a:latin typeface="Palatino Linotype" panose="02040502050505030304" pitchFamily="18" charset="0"/>
                <a:ea typeface="Calibri" panose="020F0502020204030204" pitchFamily="34" charset="0"/>
                <a:cs typeface="Symbol" panose="05050102010706020507" pitchFamily="18" charset="2"/>
              </a:rPr>
              <a:t> eligible</a:t>
            </a:r>
            <a:r>
              <a:rPr lang="en-US" sz="1400" spc="-2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for</a:t>
            </a:r>
            <a:r>
              <a:rPr lang="en-US" sz="1400" spc="-1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the</a:t>
            </a:r>
            <a:r>
              <a:rPr lang="en-US" sz="1400" spc="-1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national poster</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contest.</a:t>
            </a:r>
          </a:p>
          <a:p>
            <a:pPr marR="0" lvl="0">
              <a:lnSpc>
                <a:spcPct val="170000"/>
              </a:lnSpc>
              <a:spcBef>
                <a:spcPts val="0"/>
              </a:spcBef>
              <a:spcAft>
                <a:spcPts val="0"/>
              </a:spcAft>
              <a:buSzPts val="1200"/>
            </a:pPr>
            <a:r>
              <a:rPr lang="en-US" sz="1400" dirty="0">
                <a:effectLst/>
                <a:latin typeface="Palatino Linotype" panose="02040502050505030304" pitchFamily="18" charset="0"/>
                <a:ea typeface="Calibri" panose="020F0502020204030204" pitchFamily="34" charset="0"/>
                <a:cs typeface="Symbol" panose="05050102010706020507" pitchFamily="18" charset="2"/>
              </a:rPr>
              <a:t>Each</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entry</a:t>
            </a:r>
            <a:r>
              <a:rPr lang="en-US" sz="1400" spc="-1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for the</a:t>
            </a:r>
            <a:r>
              <a:rPr lang="en-US" sz="140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national contest</a:t>
            </a:r>
            <a:r>
              <a:rPr lang="en-US" sz="1400" spc="1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must be</a:t>
            </a:r>
            <a:r>
              <a:rPr lang="en-US" sz="1400" spc="1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submitted </a:t>
            </a:r>
            <a:r>
              <a:rPr lang="en-US" sz="1400" dirty="0">
                <a:effectLst/>
                <a:latin typeface="Palatino Linotype" panose="02040502050505030304" pitchFamily="18" charset="0"/>
                <a:ea typeface="Calibri" panose="020F0502020204030204" pitchFamily="34" charset="0"/>
                <a:cs typeface="Symbol" panose="05050102010706020507" pitchFamily="18" charset="2"/>
              </a:rPr>
              <a:t>to</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 NACD</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10" dirty="0">
                <a:effectLst/>
                <a:latin typeface="Palatino Linotype" panose="02040502050505030304" pitchFamily="18" charset="0"/>
                <a:ea typeface="Calibri" panose="020F0502020204030204" pitchFamily="34" charset="0"/>
                <a:cs typeface="Symbol" panose="05050102010706020507" pitchFamily="18" charset="2"/>
              </a:rPr>
              <a:t>with</a:t>
            </a:r>
            <a:r>
              <a:rPr lang="en-US" sz="140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10" dirty="0">
                <a:effectLst/>
                <a:latin typeface="Palatino Linotype" panose="02040502050505030304" pitchFamily="18" charset="0"/>
                <a:ea typeface="Calibri" panose="020F0502020204030204" pitchFamily="34" charset="0"/>
                <a:cs typeface="Symbol" panose="05050102010706020507" pitchFamily="18" charset="2"/>
              </a:rPr>
              <a:t>an</a:t>
            </a:r>
            <a:r>
              <a:rPr lang="en-US" sz="140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b="1" spc="-5" dirty="0">
                <a:effectLst/>
                <a:latin typeface="Palatino Linotype" panose="02040502050505030304" pitchFamily="18" charset="0"/>
                <a:ea typeface="Calibri" panose="020F0502020204030204" pitchFamily="34" charset="0"/>
                <a:cs typeface="Symbol" panose="05050102010706020507" pitchFamily="18" charset="2"/>
              </a:rPr>
              <a:t>entry</a:t>
            </a:r>
            <a:r>
              <a:rPr lang="en-US" sz="1400" b="1" spc="-1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b="1" dirty="0">
                <a:effectLst/>
                <a:latin typeface="Palatino Linotype" panose="02040502050505030304" pitchFamily="18" charset="0"/>
                <a:ea typeface="Calibri" panose="020F0502020204030204" pitchFamily="34" charset="0"/>
                <a:cs typeface="Symbol" panose="05050102010706020507" pitchFamily="18" charset="2"/>
              </a:rPr>
              <a:t>form</a:t>
            </a:r>
            <a:r>
              <a:rPr lang="en-US" sz="1400" b="1" dirty="0">
                <a:solidFill>
                  <a:srgbClr val="006FC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to </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be</a:t>
            </a:r>
            <a:r>
              <a:rPr lang="en-US" sz="1400" spc="19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eligible</a:t>
            </a:r>
            <a:r>
              <a:rPr lang="en-US" sz="1400" spc="-1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for</a:t>
            </a:r>
            <a:r>
              <a:rPr lang="en-US" sz="1400" spc="-1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judging.</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The</a:t>
            </a:r>
            <a:r>
              <a:rPr lang="en-US" sz="1400" spc="-2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form must</a:t>
            </a:r>
            <a:r>
              <a:rPr lang="en-US" sz="1400" spc="-1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be</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completed</a:t>
            </a:r>
            <a:r>
              <a:rPr lang="en-US" sz="1400" spc="-2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and</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signed</a:t>
            </a:r>
            <a:r>
              <a:rPr lang="en-US" sz="1400" spc="-1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by</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a</a:t>
            </a:r>
            <a:r>
              <a:rPr lang="en-US" sz="1400" spc="-2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parent or</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guardian, scanned and emailed to NACD.</a:t>
            </a:r>
            <a:endParaRPr lang="en-US" sz="1400" dirty="0">
              <a:effectLst/>
              <a:latin typeface="Palatino Linotype" panose="02040502050505030304" pitchFamily="18" charset="0"/>
              <a:ea typeface="Calibri" panose="020F0502020204030204" pitchFamily="34" charset="0"/>
              <a:cs typeface="Symbol" panose="05050102010706020507" pitchFamily="18" charset="2"/>
            </a:endParaRPr>
          </a:p>
          <a:p>
            <a:pPr marR="0" lvl="0">
              <a:lnSpc>
                <a:spcPct val="170000"/>
              </a:lnSpc>
              <a:spcBef>
                <a:spcPts val="0"/>
              </a:spcBef>
              <a:spcAft>
                <a:spcPts val="800"/>
              </a:spcAft>
              <a:buSzPts val="1200"/>
            </a:pPr>
            <a:r>
              <a:rPr lang="en-US" sz="1400" b="1" spc="-5" dirty="0">
                <a:effectLst/>
                <a:latin typeface="Palatino Linotype" panose="02040502050505030304" pitchFamily="18" charset="0"/>
                <a:ea typeface="Calibri" panose="020F0502020204030204" pitchFamily="34" charset="0"/>
                <a:cs typeface="Symbol" panose="05050102010706020507" pitchFamily="18" charset="2"/>
              </a:rPr>
              <a:t>Only</a:t>
            </a:r>
            <a:r>
              <a:rPr lang="en-US" sz="1400" b="1" spc="8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b="1" dirty="0">
                <a:effectLst/>
                <a:latin typeface="Palatino Linotype" panose="02040502050505030304" pitchFamily="18" charset="0"/>
                <a:ea typeface="Calibri" panose="020F0502020204030204" pitchFamily="34" charset="0"/>
                <a:cs typeface="Symbol" panose="05050102010706020507" pitchFamily="18" charset="2"/>
              </a:rPr>
              <a:t>official</a:t>
            </a:r>
            <a:r>
              <a:rPr lang="en-US" sz="1400" b="1" spc="7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b="1" dirty="0">
                <a:effectLst/>
                <a:latin typeface="Palatino Linotype" panose="02040502050505030304" pitchFamily="18" charset="0"/>
                <a:ea typeface="Calibri" panose="020F0502020204030204" pitchFamily="34" charset="0"/>
                <a:cs typeface="Symbol" panose="05050102010706020507" pitchFamily="18" charset="2"/>
              </a:rPr>
              <a:t>state</a:t>
            </a:r>
            <a:r>
              <a:rPr lang="en-US" sz="1400" b="1" spc="7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b="1" dirty="0">
                <a:effectLst/>
                <a:latin typeface="Palatino Linotype" panose="02040502050505030304" pitchFamily="18" charset="0"/>
                <a:ea typeface="Calibri" panose="020F0502020204030204" pitchFamily="34" charset="0"/>
                <a:cs typeface="Symbol" panose="05050102010706020507" pitchFamily="18" charset="2"/>
              </a:rPr>
              <a:t>poster</a:t>
            </a:r>
            <a:r>
              <a:rPr lang="en-US" sz="1400" b="1" spc="8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b="1" spc="-5" dirty="0">
                <a:effectLst/>
                <a:latin typeface="Palatino Linotype" panose="02040502050505030304" pitchFamily="18" charset="0"/>
                <a:ea typeface="Calibri" panose="020F0502020204030204" pitchFamily="34" charset="0"/>
                <a:cs typeface="Symbol" panose="05050102010706020507" pitchFamily="18" charset="2"/>
              </a:rPr>
              <a:t>contest</a:t>
            </a:r>
            <a:r>
              <a:rPr lang="en-US" sz="1400" b="1" spc="8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b="1" dirty="0">
                <a:effectLst/>
                <a:latin typeface="Palatino Linotype" panose="02040502050505030304" pitchFamily="18" charset="0"/>
                <a:ea typeface="Calibri" panose="020F0502020204030204" pitchFamily="34" charset="0"/>
                <a:cs typeface="Symbol" panose="05050102010706020507" pitchFamily="18" charset="2"/>
              </a:rPr>
              <a:t>sponsors</a:t>
            </a:r>
            <a:r>
              <a:rPr lang="en-US" sz="1400" b="1" spc="7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can</a:t>
            </a:r>
            <a:r>
              <a:rPr lang="en-US" sz="1400" spc="7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submit</a:t>
            </a:r>
            <a:r>
              <a:rPr lang="en-US" sz="1400" spc="8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entries</a:t>
            </a:r>
            <a:r>
              <a:rPr lang="en-US" sz="1400" spc="7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for</a:t>
            </a:r>
            <a:r>
              <a:rPr lang="en-US" sz="1400" spc="8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the</a:t>
            </a:r>
            <a:r>
              <a:rPr lang="en-US" sz="1400" spc="8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national</a:t>
            </a:r>
            <a:r>
              <a:rPr lang="en-US" sz="1400" spc="9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contest.</a:t>
            </a:r>
            <a:r>
              <a:rPr lang="en-US" sz="1400" spc="13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Entries</a:t>
            </a:r>
            <a:r>
              <a:rPr lang="en-US" sz="1400" spc="5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must</a:t>
            </a:r>
            <a:r>
              <a:rPr lang="en-US" sz="1400" spc="5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be</a:t>
            </a:r>
            <a:r>
              <a:rPr lang="en-US" sz="1400" spc="5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submitted</a:t>
            </a:r>
            <a:r>
              <a:rPr lang="en-US" sz="1400" spc="6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by</a:t>
            </a:r>
            <a:r>
              <a:rPr lang="en-US" sz="1400" spc="5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December</a:t>
            </a:r>
            <a:r>
              <a:rPr lang="en-US" sz="1400" spc="5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1,</a:t>
            </a:r>
            <a:r>
              <a:rPr lang="en-US" sz="1400" spc="5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2022,</a:t>
            </a:r>
            <a:r>
              <a:rPr lang="en-US" sz="1400" spc="5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and</a:t>
            </a:r>
            <a:r>
              <a:rPr lang="en-US" sz="1400" spc="5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emailed</a:t>
            </a:r>
            <a:r>
              <a:rPr lang="en-US" sz="1400" spc="1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to </a:t>
            </a:r>
            <a:r>
              <a:rPr lang="en-US" sz="1400" dirty="0">
                <a:solidFill>
                  <a:srgbClr val="0000FF"/>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u="sng" spc="-5" dirty="0">
                <a:solidFill>
                  <a:srgbClr val="0000FF"/>
                </a:solidFill>
                <a:effectLst/>
                <a:latin typeface="Palatino Linotype" panose="02040502050505030304" pitchFamily="18" charset="0"/>
                <a:ea typeface="Calibri" panose="020F0502020204030204" pitchFamily="34" charset="0"/>
                <a:cs typeface="Symbol" panose="05050102010706020507" pitchFamily="18" charset="2"/>
                <a:hlinkClick r:id="rId3"/>
              </a:rPr>
              <a:t>stewardship@nacdnet.org</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a:t>
            </a:r>
            <a:endParaRPr lang="en-US" sz="1400" dirty="0">
              <a:effectLst/>
              <a:latin typeface="Palatino Linotype" panose="02040502050505030304" pitchFamily="18" charset="0"/>
              <a:ea typeface="Calibri" panose="020F0502020204030204" pitchFamily="34" charset="0"/>
              <a:cs typeface="Symbol" panose="05050102010706020507" pitchFamily="18" charset="2"/>
            </a:endParaRPr>
          </a:p>
          <a:p>
            <a:pPr marL="0" indent="0">
              <a:buNone/>
            </a:pPr>
            <a:endParaRPr lang="en-US" sz="2000" dirty="0">
              <a:latin typeface="Palatino Linotype" panose="02040502050505030304" pitchFamily="18" charset="0"/>
            </a:endParaRPr>
          </a:p>
        </p:txBody>
      </p:sp>
      <p:pic>
        <p:nvPicPr>
          <p:cNvPr id="5" name="Picture 4" descr="A close up of a sign&#10;&#10;Description automatically generated">
            <a:extLst>
              <a:ext uri="{FF2B5EF4-FFF2-40B4-BE49-F238E27FC236}">
                <a16:creationId xmlns:a16="http://schemas.microsoft.com/office/drawing/2014/main" id="{369A5DF4-5173-444E-B1CD-72F332FDC3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4" y="5756846"/>
            <a:ext cx="1049471" cy="776753"/>
          </a:xfrm>
          <a:prstGeom prst="rect">
            <a:avLst/>
          </a:prstGeom>
        </p:spPr>
      </p:pic>
    </p:spTree>
    <p:extLst>
      <p:ext uri="{BB962C8B-B14F-4D97-AF65-F5344CB8AC3E}">
        <p14:creationId xmlns:p14="http://schemas.microsoft.com/office/powerpoint/2010/main" val="1101731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71BF85-DB57-4443-B63D-AFE8CCEF56F3}"/>
              </a:ext>
            </a:extLst>
          </p:cNvPr>
          <p:cNvSpPr txBox="1">
            <a:spLocks/>
          </p:cNvSpPr>
          <p:nvPr/>
        </p:nvSpPr>
        <p:spPr>
          <a:xfrm>
            <a:off x="2632513" y="575109"/>
            <a:ext cx="7481455" cy="1039091"/>
          </a:xfrm>
          <a:prstGeom prst="rect">
            <a:avLst/>
          </a:prstGeom>
        </p:spPr>
        <p:txBody>
          <a:bodyPr vert="horz" lIns="0" tIns="41564" rIns="0" bIns="41564" rtlCol="0" anchor="ctr">
            <a:normAutofit fontScale="92500"/>
          </a:bodyPr>
          <a:lstStyle>
            <a:lvl1pPr algn="l" defTabSz="1005894" rtl="0" eaLnBrk="1" latinLnBrk="0" hangingPunct="1">
              <a:spcBef>
                <a:spcPct val="0"/>
              </a:spcBef>
              <a:buNone/>
              <a:defRPr sz="396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a:latin typeface="Palatino Linotype" panose="02040502050505030304" pitchFamily="18" charset="0"/>
              </a:rPr>
              <a:t>What </a:t>
            </a:r>
            <a:r>
              <a:rPr lang="en-US" sz="3600" b="1" dirty="0">
                <a:latin typeface="Palatino Linotype" panose="02040502050505030304" pitchFamily="18" charset="0"/>
                <a:cs typeface="Arial" panose="020B0604020202020204" pitchFamily="34" charset="0"/>
              </a:rPr>
              <a:t>makes</a:t>
            </a:r>
            <a:r>
              <a:rPr lang="en-US" sz="3600" b="1" dirty="0">
                <a:latin typeface="Palatino Linotype" panose="02040502050505030304" pitchFamily="18" charset="0"/>
              </a:rPr>
              <a:t> a good Poster?</a:t>
            </a:r>
            <a:endParaRPr lang="en-US" sz="3600" dirty="0">
              <a:latin typeface="Palatino Linotype" panose="02040502050505030304" pitchFamily="18" charset="0"/>
            </a:endParaRPr>
          </a:p>
        </p:txBody>
      </p:sp>
      <p:sp>
        <p:nvSpPr>
          <p:cNvPr id="9" name="Rectangle 8">
            <a:extLst>
              <a:ext uri="{FF2B5EF4-FFF2-40B4-BE49-F238E27FC236}">
                <a16:creationId xmlns:a16="http://schemas.microsoft.com/office/drawing/2014/main" id="{C6D572AB-8386-4E79-83CC-EE1163007477}"/>
              </a:ext>
            </a:extLst>
          </p:cNvPr>
          <p:cNvSpPr/>
          <p:nvPr/>
        </p:nvSpPr>
        <p:spPr>
          <a:xfrm>
            <a:off x="3171701" y="1960564"/>
            <a:ext cx="6034212" cy="2382255"/>
          </a:xfrm>
          <a:prstGeom prst="rect">
            <a:avLst/>
          </a:prstGeom>
        </p:spPr>
        <p:txBody>
          <a:bodyPr wrap="square">
            <a:spAutoFit/>
          </a:bodyPr>
          <a:lstStyle/>
          <a:p>
            <a:pPr marL="259775" indent="-259775" algn="ctr">
              <a:lnSpc>
                <a:spcPct val="150000"/>
              </a:lnSpc>
              <a:buFont typeface="Arial" panose="020B0604020202020204" pitchFamily="34" charset="0"/>
              <a:buChar char="•"/>
            </a:pPr>
            <a:r>
              <a:rPr lang="en-US" sz="2545" dirty="0">
                <a:latin typeface="Palatino Linotype" panose="02040502050505030304" pitchFamily="18" charset="0"/>
                <a:cs typeface="Arial" panose="020B0604020202020204" pitchFamily="34" charset="0"/>
              </a:rPr>
              <a:t>Attracts attention</a:t>
            </a:r>
          </a:p>
          <a:p>
            <a:pPr marL="259775" indent="-259775" algn="ctr">
              <a:lnSpc>
                <a:spcPct val="150000"/>
              </a:lnSpc>
              <a:buFont typeface="Arial" panose="020B0604020202020204" pitchFamily="34" charset="0"/>
              <a:buChar char="•"/>
            </a:pPr>
            <a:r>
              <a:rPr lang="en-US" sz="2545" dirty="0">
                <a:latin typeface="Palatino Linotype" panose="02040502050505030304" pitchFamily="18" charset="0"/>
                <a:cs typeface="Arial" panose="020B0604020202020204" pitchFamily="34" charset="0"/>
              </a:rPr>
              <a:t>Is simple and concise</a:t>
            </a:r>
          </a:p>
          <a:p>
            <a:pPr marL="259775" indent="-259775" algn="ctr">
              <a:lnSpc>
                <a:spcPct val="150000"/>
              </a:lnSpc>
              <a:buFont typeface="Arial" panose="020B0604020202020204" pitchFamily="34" charset="0"/>
              <a:buChar char="•"/>
            </a:pPr>
            <a:r>
              <a:rPr lang="en-US" sz="2545" dirty="0">
                <a:latin typeface="Palatino Linotype" panose="02040502050505030304" pitchFamily="18" charset="0"/>
                <a:cs typeface="Arial" panose="020B0604020202020204" pitchFamily="34" charset="0"/>
              </a:rPr>
              <a:t>Uses colors and white space effectively</a:t>
            </a:r>
          </a:p>
          <a:p>
            <a:pPr marL="259775" indent="-259775" algn="ctr">
              <a:lnSpc>
                <a:spcPct val="150000"/>
              </a:lnSpc>
              <a:buFont typeface="Arial" panose="020B0604020202020204" pitchFamily="34" charset="0"/>
              <a:buChar char="•"/>
            </a:pPr>
            <a:r>
              <a:rPr lang="en-US" sz="2545" dirty="0">
                <a:latin typeface="Palatino Linotype" panose="02040502050505030304" pitchFamily="18" charset="0"/>
                <a:cs typeface="Arial" panose="020B0604020202020204" pitchFamily="34" charset="0"/>
              </a:rPr>
              <a:t>Text is large enough to be easily read</a:t>
            </a:r>
          </a:p>
        </p:txBody>
      </p:sp>
      <p:pic>
        <p:nvPicPr>
          <p:cNvPr id="5" name="Picture 4" descr="A close up of a sign&#10;&#10;Description automatically generated">
            <a:extLst>
              <a:ext uri="{FF2B5EF4-FFF2-40B4-BE49-F238E27FC236}">
                <a16:creationId xmlns:a16="http://schemas.microsoft.com/office/drawing/2014/main" id="{FA16322F-A63F-4A5A-8903-BE5B551D0A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4" y="5750380"/>
            <a:ext cx="1049471" cy="776753"/>
          </a:xfrm>
          <a:prstGeom prst="rect">
            <a:avLst/>
          </a:prstGeom>
        </p:spPr>
      </p:pic>
    </p:spTree>
    <p:extLst>
      <p:ext uri="{BB962C8B-B14F-4D97-AF65-F5344CB8AC3E}">
        <p14:creationId xmlns:p14="http://schemas.microsoft.com/office/powerpoint/2010/main" val="4207688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806040" y="640909"/>
            <a:ext cx="8683831" cy="1011430"/>
          </a:xfrm>
        </p:spPr>
        <p:txBody>
          <a:bodyPr rtlCol="0">
            <a:normAutofit fontScale="90000"/>
          </a:bodyPr>
          <a:lstStyle/>
          <a:p>
            <a:pPr algn="ctr">
              <a:defRPr/>
            </a:pPr>
            <a:r>
              <a:rPr lang="en-US" sz="4000" b="1" dirty="0">
                <a:latin typeface="Palatino Linotype" panose="02040502050505030304" pitchFamily="18" charset="0"/>
              </a:rPr>
              <a:t>When forming ideas for your poster…</a:t>
            </a:r>
          </a:p>
        </p:txBody>
      </p:sp>
      <p:sp>
        <p:nvSpPr>
          <p:cNvPr id="9" name="Rectangle 8">
            <a:extLst>
              <a:ext uri="{FF2B5EF4-FFF2-40B4-BE49-F238E27FC236}">
                <a16:creationId xmlns:a16="http://schemas.microsoft.com/office/drawing/2014/main" id="{5D6DEF70-0F4C-4B57-81C5-C947B0EEFE5B}"/>
              </a:ext>
            </a:extLst>
          </p:cNvPr>
          <p:cNvSpPr/>
          <p:nvPr/>
        </p:nvSpPr>
        <p:spPr>
          <a:xfrm>
            <a:off x="2057955" y="1762022"/>
            <a:ext cx="8180000" cy="4131259"/>
          </a:xfrm>
          <a:prstGeom prst="rect">
            <a:avLst/>
          </a:prstGeom>
        </p:spPr>
        <p:txBody>
          <a:bodyPr wrap="square">
            <a:spAutoFit/>
          </a:bodyPr>
          <a:lstStyle/>
          <a:p>
            <a:pPr marL="311730" indent="-311730">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Research the topic of the theme</a:t>
            </a:r>
          </a:p>
          <a:p>
            <a:pPr marL="311730" indent="-311730">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Brainstorm ideas and make a list</a:t>
            </a:r>
          </a:p>
          <a:p>
            <a:pPr marL="311730" indent="-311730">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Use the theme as your title:</a:t>
            </a:r>
          </a:p>
          <a:p>
            <a:pPr algn="ctr">
              <a:lnSpc>
                <a:spcPct val="150000"/>
              </a:lnSpc>
              <a:defRPr/>
            </a:pPr>
            <a:r>
              <a:rPr lang="en-US" sz="2000" b="1" dirty="0">
                <a:latin typeface="Palatino Linotype" panose="02040502050505030304" pitchFamily="18" charset="0"/>
                <a:cs typeface="Arial" panose="020B0604020202020204" pitchFamily="34" charset="0"/>
              </a:rPr>
              <a:t>  “</a:t>
            </a:r>
            <a:r>
              <a:rPr lang="en-US" sz="2000" b="1" dirty="0">
                <a:latin typeface="Palatino Linotype" panose="02040502050505030304" pitchFamily="18" charset="0"/>
                <a:cs typeface="Arial" charset="0"/>
              </a:rPr>
              <a:t>Healthy Soil: Healthy Life”</a:t>
            </a:r>
          </a:p>
          <a:p>
            <a:pPr marL="145474" indent="-311730">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Use some of the important issues from this presentation</a:t>
            </a:r>
          </a:p>
          <a:p>
            <a:pPr marL="145474" indent="-311730">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Look around your community for ideas</a:t>
            </a:r>
          </a:p>
          <a:p>
            <a:pPr marL="145474" indent="-311730">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Talk to professionals in the industry</a:t>
            </a:r>
          </a:p>
          <a:p>
            <a:pPr marL="145474" indent="-311730">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Research soil health and use the information you find</a:t>
            </a:r>
          </a:p>
          <a:p>
            <a:pPr marL="249384" lvl="1" algn="ctr">
              <a:lnSpc>
                <a:spcPct val="150000"/>
              </a:lnSpc>
            </a:pPr>
            <a:endParaRPr lang="en-US" sz="1636" b="1" dirty="0">
              <a:solidFill>
                <a:schemeClr val="bg1"/>
              </a:solidFill>
              <a:latin typeface="Dante" panose="02020502050200020203" pitchFamily="18" charset="0"/>
              <a:cs typeface="Arial" panose="020B0604020202020204" pitchFamily="34" charset="0"/>
            </a:endParaRPr>
          </a:p>
        </p:txBody>
      </p:sp>
      <p:pic>
        <p:nvPicPr>
          <p:cNvPr id="5" name="Picture 4" descr="A close up of a sign&#10;&#10;Description automatically generated">
            <a:extLst>
              <a:ext uri="{FF2B5EF4-FFF2-40B4-BE49-F238E27FC236}">
                <a16:creationId xmlns:a16="http://schemas.microsoft.com/office/drawing/2014/main" id="{192A661E-1A5D-4A7F-8AE1-48B6728EB1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4" y="5721805"/>
            <a:ext cx="1049471" cy="776753"/>
          </a:xfrm>
          <a:prstGeom prst="rect">
            <a:avLst/>
          </a:prstGeom>
        </p:spPr>
      </p:pic>
    </p:spTree>
    <p:extLst>
      <p:ext uri="{BB962C8B-B14F-4D97-AF65-F5344CB8AC3E}">
        <p14:creationId xmlns:p14="http://schemas.microsoft.com/office/powerpoint/2010/main" val="3841447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4385C2-EECD-4F20-A7DB-E16BF926DC61}"/>
              </a:ext>
            </a:extLst>
          </p:cNvPr>
          <p:cNvSpPr/>
          <p:nvPr/>
        </p:nvSpPr>
        <p:spPr>
          <a:xfrm>
            <a:off x="1866655" y="1427979"/>
            <a:ext cx="8472703" cy="2815194"/>
          </a:xfrm>
          <a:prstGeom prst="rect">
            <a:avLst/>
          </a:prstGeom>
        </p:spPr>
        <p:txBody>
          <a:bodyPr wrap="square">
            <a:spAutoFit/>
          </a:bodyPr>
          <a:lstStyle/>
          <a:p>
            <a:pPr>
              <a:lnSpc>
                <a:spcPct val="150000"/>
              </a:lnSpc>
            </a:pPr>
            <a:r>
              <a:rPr lang="en-US" sz="2000" b="1" dirty="0">
                <a:latin typeface="Palatino Linotype" panose="02040502050505030304" pitchFamily="18" charset="0"/>
                <a:ea typeface="Times New Roman" panose="02020603050405020304" pitchFamily="18" charset="0"/>
                <a:cs typeface="Arial" panose="020B0604020202020204" pitchFamily="34" charset="0"/>
              </a:rPr>
              <a:t>Do…</a:t>
            </a: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limit text and balance a combination of illustrations and words.</a:t>
            </a: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be as neat as you can and be sure to erase any penciled sketches or guidelines.</a:t>
            </a:r>
            <a:endParaRPr lang="en-US" sz="2000" dirty="0">
              <a:latin typeface="Palatino Linotype" panose="02040502050505030304" pitchFamily="18" charset="0"/>
              <a:ea typeface="Times New Roman" panose="02020603050405020304" pitchFamily="18" charset="0"/>
              <a:cs typeface="Times New Roman" panose="02020603050405020304" pitchFamily="18" charset="0"/>
            </a:endParaRP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blend colors when using crayons or colored pencils.</a:t>
            </a:r>
            <a:endParaRPr lang="en-US" sz="2000" dirty="0">
              <a:latin typeface="Palatino Linotype" panose="02040502050505030304" pitchFamily="18" charset="0"/>
              <a:ea typeface="Times New Roman" panose="02020603050405020304" pitchFamily="18" charset="0"/>
              <a:cs typeface="Times New Roman" panose="02020603050405020304" pitchFamily="18" charset="0"/>
            </a:endParaRP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research the theme topic as a way to brainstorm poster ideas.</a:t>
            </a:r>
            <a:endParaRPr lang="en-US" sz="2000" dirty="0">
              <a:latin typeface="Palatino Linotype" panose="02040502050505030304" pitchFamily="18"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AB3F51CE-81C1-4674-B7B4-AB205231F313}"/>
              </a:ext>
            </a:extLst>
          </p:cNvPr>
          <p:cNvSpPr>
            <a:spLocks noGrp="1"/>
          </p:cNvSpPr>
          <p:nvPr>
            <p:ph type="title"/>
          </p:nvPr>
        </p:nvSpPr>
        <p:spPr>
          <a:xfrm>
            <a:off x="4513445" y="518535"/>
            <a:ext cx="3179122" cy="1011430"/>
          </a:xfrm>
        </p:spPr>
        <p:txBody>
          <a:bodyPr>
            <a:noAutofit/>
          </a:bodyPr>
          <a:lstStyle/>
          <a:p>
            <a:pPr algn="ctr"/>
            <a:r>
              <a:rPr lang="en-US" sz="4000" b="1" dirty="0">
                <a:latin typeface="Palatino Linotype" panose="02040502050505030304" pitchFamily="18" charset="0"/>
              </a:rPr>
              <a:t>Poster TIPS</a:t>
            </a:r>
          </a:p>
        </p:txBody>
      </p:sp>
      <p:pic>
        <p:nvPicPr>
          <p:cNvPr id="5" name="Picture 4" descr="A close up of a sign&#10;&#10;Description automatically generated">
            <a:extLst>
              <a:ext uri="{FF2B5EF4-FFF2-40B4-BE49-F238E27FC236}">
                <a16:creationId xmlns:a16="http://schemas.microsoft.com/office/drawing/2014/main" id="{5F6D90AD-29A5-436B-B7CA-01D8F05097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4" y="5655130"/>
            <a:ext cx="1049471" cy="776753"/>
          </a:xfrm>
          <a:prstGeom prst="rect">
            <a:avLst/>
          </a:prstGeom>
        </p:spPr>
      </p:pic>
    </p:spTree>
    <p:extLst>
      <p:ext uri="{BB962C8B-B14F-4D97-AF65-F5344CB8AC3E}">
        <p14:creationId xmlns:p14="http://schemas.microsoft.com/office/powerpoint/2010/main" val="1019969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79744707-96E4-4039-9896-C65DDF50DEDA}"/>
              </a:ext>
            </a:extLst>
          </p:cNvPr>
          <p:cNvSpPr>
            <a:spLocks noGrp="1"/>
          </p:cNvSpPr>
          <p:nvPr>
            <p:ph type="ctrTitle"/>
          </p:nvPr>
        </p:nvSpPr>
        <p:spPr>
          <a:xfrm>
            <a:off x="1524000" y="517526"/>
            <a:ext cx="9144000" cy="844550"/>
          </a:xfrm>
        </p:spPr>
        <p:txBody>
          <a:bodyPr>
            <a:normAutofit/>
          </a:bodyPr>
          <a:lstStyle/>
          <a:p>
            <a:r>
              <a:rPr lang="en-US" sz="4000" b="1" dirty="0">
                <a:latin typeface="Palatino Linotype" panose="02040502050505030304" pitchFamily="18" charset="0"/>
              </a:rPr>
              <a:t>What is Soil Health?</a:t>
            </a:r>
          </a:p>
        </p:txBody>
      </p:sp>
      <p:sp>
        <p:nvSpPr>
          <p:cNvPr id="54" name="Subtitle 53">
            <a:extLst>
              <a:ext uri="{FF2B5EF4-FFF2-40B4-BE49-F238E27FC236}">
                <a16:creationId xmlns:a16="http://schemas.microsoft.com/office/drawing/2014/main" id="{B8F5689A-4C9E-4971-A33F-8252389C6C7F}"/>
              </a:ext>
            </a:extLst>
          </p:cNvPr>
          <p:cNvSpPr>
            <a:spLocks noGrp="1"/>
          </p:cNvSpPr>
          <p:nvPr>
            <p:ph type="subTitle" idx="1"/>
          </p:nvPr>
        </p:nvSpPr>
        <p:spPr>
          <a:xfrm>
            <a:off x="1123225" y="2210990"/>
            <a:ext cx="6281736" cy="2436019"/>
          </a:xfrm>
        </p:spPr>
        <p:txBody>
          <a:bodyPr>
            <a:normAutofit fontScale="92500" lnSpcReduction="20000"/>
          </a:bodyPr>
          <a:lstStyle/>
          <a:p>
            <a:pPr>
              <a:lnSpc>
                <a:spcPct val="150000"/>
              </a:lnSpc>
            </a:pPr>
            <a:r>
              <a:rPr lang="en-US" sz="2000" dirty="0">
                <a:solidFill>
                  <a:srgbClr val="000000"/>
                </a:solidFill>
                <a:latin typeface="Palatino Linotype" panose="02040502050505030304" pitchFamily="18" charset="0"/>
              </a:rPr>
              <a:t>According to United States Department of Agriculture (USDA) Natural Resources Conservation Service (NRCS), s</a:t>
            </a:r>
            <a:r>
              <a:rPr lang="en-US" sz="2000" b="0" i="0" dirty="0">
                <a:solidFill>
                  <a:srgbClr val="000000"/>
                </a:solidFill>
                <a:effectLst/>
                <a:latin typeface="Palatino Linotype" panose="02040502050505030304" pitchFamily="18" charset="0"/>
              </a:rPr>
              <a:t>oil health, also referred to as soil quality, is defined as the continued capacity of soil to function as a vital living ecosystem that sustains plants, animals and humans.</a:t>
            </a:r>
            <a:endParaRPr lang="en-US" sz="2000" dirty="0">
              <a:latin typeface="Palatino Linotype" panose="02040502050505030304" pitchFamily="18" charset="0"/>
            </a:endParaRPr>
          </a:p>
        </p:txBody>
      </p:sp>
      <p:pic>
        <p:nvPicPr>
          <p:cNvPr id="65" name="Picture 64" descr="Logo&#10;&#10;Description automatically generated with low confidence">
            <a:extLst>
              <a:ext uri="{FF2B5EF4-FFF2-40B4-BE49-F238E27FC236}">
                <a16:creationId xmlns:a16="http://schemas.microsoft.com/office/drawing/2014/main" id="{855C14C5-CFD6-45D1-AB48-022FA41639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2623" y="5724525"/>
            <a:ext cx="1106753" cy="819150"/>
          </a:xfrm>
          <a:prstGeom prst="rect">
            <a:avLst/>
          </a:prstGeom>
        </p:spPr>
      </p:pic>
      <p:pic>
        <p:nvPicPr>
          <p:cNvPr id="70" name="Picture 69" descr="A picture containing grass, ground, outdoor, plant&#10;&#10;Description automatically generated">
            <a:extLst>
              <a:ext uri="{FF2B5EF4-FFF2-40B4-BE49-F238E27FC236}">
                <a16:creationId xmlns:a16="http://schemas.microsoft.com/office/drawing/2014/main" id="{F47391AF-C85A-4B49-B794-5F630FFCDC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29382" y="1653779"/>
            <a:ext cx="2684788" cy="4569620"/>
          </a:xfrm>
          <a:prstGeom prst="rect">
            <a:avLst/>
          </a:prstGeom>
        </p:spPr>
      </p:pic>
    </p:spTree>
    <p:extLst>
      <p:ext uri="{BB962C8B-B14F-4D97-AF65-F5344CB8AC3E}">
        <p14:creationId xmlns:p14="http://schemas.microsoft.com/office/powerpoint/2010/main" val="2455884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4FFE4D-A3F9-4640-AFEC-2DE737EE9AFB}"/>
              </a:ext>
            </a:extLst>
          </p:cNvPr>
          <p:cNvSpPr/>
          <p:nvPr/>
        </p:nvSpPr>
        <p:spPr>
          <a:xfrm>
            <a:off x="2258648" y="1603949"/>
            <a:ext cx="7674704" cy="3276859"/>
          </a:xfrm>
          <a:prstGeom prst="rect">
            <a:avLst/>
          </a:prstGeom>
        </p:spPr>
        <p:txBody>
          <a:bodyPr wrap="square">
            <a:spAutoFit/>
          </a:bodyPr>
          <a:lstStyle/>
          <a:p>
            <a:pPr>
              <a:lnSpc>
                <a:spcPct val="150000"/>
              </a:lnSpc>
            </a:pPr>
            <a:r>
              <a:rPr lang="en-US" sz="2000" b="1" dirty="0">
                <a:latin typeface="Palatino Linotype" panose="02040502050505030304" pitchFamily="18" charset="0"/>
                <a:ea typeface="Times New Roman" panose="02020603050405020304" pitchFamily="18" charset="0"/>
                <a:cs typeface="Arial" panose="020B0604020202020204" pitchFamily="34" charset="0"/>
              </a:rPr>
              <a:t>Don’t…</a:t>
            </a:r>
            <a:r>
              <a:rPr lang="en-US" sz="2000" dirty="0">
                <a:latin typeface="Palatino Linotype" panose="02040502050505030304" pitchFamily="18" charset="0"/>
                <a:ea typeface="Times New Roman" panose="02020603050405020304" pitchFamily="18" charset="0"/>
                <a:cs typeface="Arial" panose="020B0604020202020204" pitchFamily="34" charset="0"/>
              </a:rPr>
              <a:t> </a:t>
            </a: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use staples, tacks or tape.</a:t>
            </a: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use fluorescent-colored posters.</a:t>
            </a: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create a poster that is all words or all illustrations.</a:t>
            </a: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have your parent or others draw your poster for you to color in.</a:t>
            </a: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try to include too many ideas. A single message – clearly illustrated – is most effective.</a:t>
            </a:r>
            <a:endParaRPr lang="en-US" sz="2000" dirty="0">
              <a:latin typeface="Palatino Linotype" panose="02040502050505030304" pitchFamily="18" charset="0"/>
              <a:ea typeface="Calibri" panose="020F0502020204030204" pitchFamily="34" charset="0"/>
              <a:cs typeface="Arial" panose="020B0604020202020204" pitchFamily="34" charset="0"/>
            </a:endParaRPr>
          </a:p>
        </p:txBody>
      </p:sp>
      <p:sp>
        <p:nvSpPr>
          <p:cNvPr id="3" name="Title 2">
            <a:extLst>
              <a:ext uri="{FF2B5EF4-FFF2-40B4-BE49-F238E27FC236}">
                <a16:creationId xmlns:a16="http://schemas.microsoft.com/office/drawing/2014/main" id="{AB3F51CE-81C1-4674-B7B4-AB205231F313}"/>
              </a:ext>
            </a:extLst>
          </p:cNvPr>
          <p:cNvSpPr>
            <a:spLocks noGrp="1"/>
          </p:cNvSpPr>
          <p:nvPr>
            <p:ph type="title"/>
          </p:nvPr>
        </p:nvSpPr>
        <p:spPr>
          <a:xfrm>
            <a:off x="3959657" y="506655"/>
            <a:ext cx="4272685" cy="1011430"/>
          </a:xfrm>
        </p:spPr>
        <p:txBody>
          <a:bodyPr>
            <a:normAutofit fontScale="90000"/>
          </a:bodyPr>
          <a:lstStyle/>
          <a:p>
            <a:pPr algn="ctr"/>
            <a:r>
              <a:rPr lang="en-US" sz="4000" b="1" dirty="0">
                <a:latin typeface="Palatino Linotype" panose="02040502050505030304" pitchFamily="18" charset="0"/>
              </a:rPr>
              <a:t>Poster TIPS Cont.</a:t>
            </a:r>
          </a:p>
        </p:txBody>
      </p:sp>
      <p:pic>
        <p:nvPicPr>
          <p:cNvPr id="5" name="Picture 4" descr="A close up of a sign&#10;&#10;Description automatically generated">
            <a:extLst>
              <a:ext uri="{FF2B5EF4-FFF2-40B4-BE49-F238E27FC236}">
                <a16:creationId xmlns:a16="http://schemas.microsoft.com/office/drawing/2014/main" id="{9866C057-D7F4-4118-9937-D43A98367B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3" y="5626555"/>
            <a:ext cx="1049471" cy="776753"/>
          </a:xfrm>
          <a:prstGeom prst="rect">
            <a:avLst/>
          </a:prstGeom>
        </p:spPr>
      </p:pic>
    </p:spTree>
    <p:extLst>
      <p:ext uri="{BB962C8B-B14F-4D97-AF65-F5344CB8AC3E}">
        <p14:creationId xmlns:p14="http://schemas.microsoft.com/office/powerpoint/2010/main" val="3384213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3B824AD-ACE7-4BF5-A04B-DC27266BC6F4}"/>
              </a:ext>
            </a:extLst>
          </p:cNvPr>
          <p:cNvSpPr>
            <a:spLocks noGrp="1"/>
          </p:cNvSpPr>
          <p:nvPr>
            <p:ph type="title"/>
          </p:nvPr>
        </p:nvSpPr>
        <p:spPr>
          <a:xfrm>
            <a:off x="2286001" y="560265"/>
            <a:ext cx="7481455" cy="1039091"/>
          </a:xfrm>
        </p:spPr>
        <p:txBody>
          <a:bodyPr>
            <a:normAutofit/>
          </a:bodyPr>
          <a:lstStyle/>
          <a:p>
            <a:pPr algn="ctr"/>
            <a:r>
              <a:rPr lang="en-US" sz="4000" b="1" dirty="0">
                <a:latin typeface="Palatino Linotype" panose="02040502050505030304" pitchFamily="18" charset="0"/>
              </a:rPr>
              <a:t>Judging</a:t>
            </a:r>
          </a:p>
        </p:txBody>
      </p:sp>
      <p:graphicFrame>
        <p:nvGraphicFramePr>
          <p:cNvPr id="2" name="Table 1">
            <a:extLst>
              <a:ext uri="{FF2B5EF4-FFF2-40B4-BE49-F238E27FC236}">
                <a16:creationId xmlns:a16="http://schemas.microsoft.com/office/drawing/2014/main" id="{00F921D6-23DB-45DA-9EFC-038E24FE4D41}"/>
              </a:ext>
            </a:extLst>
          </p:cNvPr>
          <p:cNvGraphicFramePr>
            <a:graphicFrameLocks noGrp="1"/>
          </p:cNvGraphicFramePr>
          <p:nvPr>
            <p:extLst>
              <p:ext uri="{D42A27DB-BD31-4B8C-83A1-F6EECF244321}">
                <p14:modId xmlns:p14="http://schemas.microsoft.com/office/powerpoint/2010/main" val="3114153873"/>
              </p:ext>
            </p:extLst>
          </p:nvPr>
        </p:nvGraphicFramePr>
        <p:xfrm>
          <a:off x="1719943" y="1936100"/>
          <a:ext cx="8752114" cy="3391675"/>
        </p:xfrm>
        <a:graphic>
          <a:graphicData uri="http://schemas.openxmlformats.org/drawingml/2006/table">
            <a:tbl>
              <a:tblPr firstRow="1" bandRow="1">
                <a:tableStyleId>{5C22544A-7EE6-4342-B048-85BDC9FD1C3A}</a:tableStyleId>
              </a:tblPr>
              <a:tblGrid>
                <a:gridCol w="4376057">
                  <a:extLst>
                    <a:ext uri="{9D8B030D-6E8A-4147-A177-3AD203B41FA5}">
                      <a16:colId xmlns:a16="http://schemas.microsoft.com/office/drawing/2014/main" val="887339337"/>
                    </a:ext>
                  </a:extLst>
                </a:gridCol>
                <a:gridCol w="4376057">
                  <a:extLst>
                    <a:ext uri="{9D8B030D-6E8A-4147-A177-3AD203B41FA5}">
                      <a16:colId xmlns:a16="http://schemas.microsoft.com/office/drawing/2014/main" val="267377188"/>
                    </a:ext>
                  </a:extLst>
                </a:gridCol>
              </a:tblGrid>
              <a:tr h="678335">
                <a:tc>
                  <a:txBody>
                    <a:bodyPr/>
                    <a:lstStyle/>
                    <a:p>
                      <a:r>
                        <a:rPr lang="en-US" sz="1600" dirty="0">
                          <a:latin typeface="Palatino Linotype" panose="02040502050505030304" pitchFamily="18" charset="0"/>
                        </a:rPr>
                        <a:t>Judging Criteria</a:t>
                      </a:r>
                    </a:p>
                  </a:txBody>
                  <a:tcPr marL="83127" marR="83127" marT="41564" marB="41564"/>
                </a:tc>
                <a:tc>
                  <a:txBody>
                    <a:bodyPr/>
                    <a:lstStyle/>
                    <a:p>
                      <a:r>
                        <a:rPr lang="en-US" sz="1600" dirty="0">
                          <a:latin typeface="Palatino Linotype" panose="02040502050505030304" pitchFamily="18" charset="0"/>
                        </a:rPr>
                        <a:t>Weight</a:t>
                      </a:r>
                    </a:p>
                  </a:txBody>
                  <a:tcPr marL="83127" marR="83127" marT="41564" marB="41564"/>
                </a:tc>
                <a:extLst>
                  <a:ext uri="{0D108BD9-81ED-4DB2-BD59-A6C34878D82A}">
                    <a16:rowId xmlns:a16="http://schemas.microsoft.com/office/drawing/2014/main" val="137087845"/>
                  </a:ext>
                </a:extLst>
              </a:tr>
              <a:tr h="678335">
                <a:tc>
                  <a:txBody>
                    <a:bodyPr/>
                    <a:lstStyle/>
                    <a:p>
                      <a:r>
                        <a:rPr lang="en-US" sz="1600" dirty="0">
                          <a:latin typeface="Palatino Linotype" panose="02040502050505030304" pitchFamily="18" charset="0"/>
                        </a:rPr>
                        <a:t>Conservation Message</a:t>
                      </a:r>
                    </a:p>
                  </a:txBody>
                  <a:tcPr marL="83127" marR="83127" marT="41564" marB="41564"/>
                </a:tc>
                <a:tc>
                  <a:txBody>
                    <a:bodyPr/>
                    <a:lstStyle/>
                    <a:p>
                      <a:r>
                        <a:rPr lang="en-US" sz="1600" dirty="0">
                          <a:latin typeface="Palatino Linotype" panose="02040502050505030304" pitchFamily="18" charset="0"/>
                        </a:rPr>
                        <a:t>50%</a:t>
                      </a:r>
                    </a:p>
                  </a:txBody>
                  <a:tcPr marL="83127" marR="83127" marT="41564" marB="41564"/>
                </a:tc>
                <a:extLst>
                  <a:ext uri="{0D108BD9-81ED-4DB2-BD59-A6C34878D82A}">
                    <a16:rowId xmlns:a16="http://schemas.microsoft.com/office/drawing/2014/main" val="3844967708"/>
                  </a:ext>
                </a:extLst>
              </a:tr>
              <a:tr h="678335">
                <a:tc>
                  <a:txBody>
                    <a:bodyPr/>
                    <a:lstStyle/>
                    <a:p>
                      <a:r>
                        <a:rPr lang="en-US" sz="1600" dirty="0">
                          <a:latin typeface="Palatino Linotype" panose="02040502050505030304" pitchFamily="18" charset="0"/>
                        </a:rPr>
                        <a:t>Visual Effectiveness</a:t>
                      </a:r>
                    </a:p>
                  </a:txBody>
                  <a:tcPr marL="83127" marR="83127" marT="41564" marB="41564"/>
                </a:tc>
                <a:tc>
                  <a:txBody>
                    <a:bodyPr/>
                    <a:lstStyle/>
                    <a:p>
                      <a:r>
                        <a:rPr lang="en-US" sz="1600" dirty="0">
                          <a:latin typeface="Palatino Linotype" panose="02040502050505030304" pitchFamily="18" charset="0"/>
                        </a:rPr>
                        <a:t>30%</a:t>
                      </a:r>
                    </a:p>
                  </a:txBody>
                  <a:tcPr marL="83127" marR="83127" marT="41564" marB="41564"/>
                </a:tc>
                <a:extLst>
                  <a:ext uri="{0D108BD9-81ED-4DB2-BD59-A6C34878D82A}">
                    <a16:rowId xmlns:a16="http://schemas.microsoft.com/office/drawing/2014/main" val="14910235"/>
                  </a:ext>
                </a:extLst>
              </a:tr>
              <a:tr h="678335">
                <a:tc>
                  <a:txBody>
                    <a:bodyPr/>
                    <a:lstStyle/>
                    <a:p>
                      <a:r>
                        <a:rPr lang="en-US" sz="1600" dirty="0">
                          <a:latin typeface="Palatino Linotype" panose="02040502050505030304" pitchFamily="18" charset="0"/>
                        </a:rPr>
                        <a:t>Originality</a:t>
                      </a:r>
                    </a:p>
                  </a:txBody>
                  <a:tcPr marL="83127" marR="83127" marT="41564" marB="41564"/>
                </a:tc>
                <a:tc>
                  <a:txBody>
                    <a:bodyPr/>
                    <a:lstStyle/>
                    <a:p>
                      <a:r>
                        <a:rPr lang="en-US" sz="1600" dirty="0">
                          <a:latin typeface="Palatino Linotype" panose="02040502050505030304" pitchFamily="18" charset="0"/>
                        </a:rPr>
                        <a:t>10%</a:t>
                      </a:r>
                    </a:p>
                  </a:txBody>
                  <a:tcPr marL="83127" marR="83127" marT="41564" marB="41564"/>
                </a:tc>
                <a:extLst>
                  <a:ext uri="{0D108BD9-81ED-4DB2-BD59-A6C34878D82A}">
                    <a16:rowId xmlns:a16="http://schemas.microsoft.com/office/drawing/2014/main" val="67218998"/>
                  </a:ext>
                </a:extLst>
              </a:tr>
              <a:tr h="678335">
                <a:tc>
                  <a:txBody>
                    <a:bodyPr/>
                    <a:lstStyle/>
                    <a:p>
                      <a:r>
                        <a:rPr lang="en-US" sz="1600" dirty="0">
                          <a:latin typeface="Palatino Linotype" panose="02040502050505030304" pitchFamily="18" charset="0"/>
                        </a:rPr>
                        <a:t>Universal Appeal</a:t>
                      </a:r>
                    </a:p>
                  </a:txBody>
                  <a:tcPr marL="83127" marR="83127" marT="41564" marB="41564"/>
                </a:tc>
                <a:tc>
                  <a:txBody>
                    <a:bodyPr/>
                    <a:lstStyle/>
                    <a:p>
                      <a:r>
                        <a:rPr lang="en-US" sz="1600" dirty="0">
                          <a:latin typeface="Palatino Linotype" panose="02040502050505030304" pitchFamily="18" charset="0"/>
                        </a:rPr>
                        <a:t>10%</a:t>
                      </a:r>
                    </a:p>
                  </a:txBody>
                  <a:tcPr marL="83127" marR="83127" marT="41564" marB="41564"/>
                </a:tc>
                <a:extLst>
                  <a:ext uri="{0D108BD9-81ED-4DB2-BD59-A6C34878D82A}">
                    <a16:rowId xmlns:a16="http://schemas.microsoft.com/office/drawing/2014/main" val="777327004"/>
                  </a:ext>
                </a:extLst>
              </a:tr>
            </a:tbl>
          </a:graphicData>
        </a:graphic>
      </p:graphicFrame>
      <p:pic>
        <p:nvPicPr>
          <p:cNvPr id="5" name="Picture 4" descr="A close up of a sign&#10;&#10;Description automatically generated">
            <a:extLst>
              <a:ext uri="{FF2B5EF4-FFF2-40B4-BE49-F238E27FC236}">
                <a16:creationId xmlns:a16="http://schemas.microsoft.com/office/drawing/2014/main" id="{838EAF36-E969-4B91-B95E-E1476903DE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4" y="5783717"/>
            <a:ext cx="1049471" cy="776753"/>
          </a:xfrm>
          <a:prstGeom prst="rect">
            <a:avLst/>
          </a:prstGeom>
        </p:spPr>
      </p:pic>
    </p:spTree>
    <p:extLst>
      <p:ext uri="{BB962C8B-B14F-4D97-AF65-F5344CB8AC3E}">
        <p14:creationId xmlns:p14="http://schemas.microsoft.com/office/powerpoint/2010/main" val="2829587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A5DFCE5C-B230-4FAF-BE4D-462029C057ED}"/>
              </a:ext>
            </a:extLst>
          </p:cNvPr>
          <p:cNvSpPr>
            <a:spLocks noGrp="1"/>
          </p:cNvSpPr>
          <p:nvPr>
            <p:ph type="title"/>
          </p:nvPr>
        </p:nvSpPr>
        <p:spPr>
          <a:xfrm>
            <a:off x="2524351" y="702215"/>
            <a:ext cx="7143302" cy="646331"/>
          </a:xfrm>
          <a:prstGeom prst="rect">
            <a:avLst/>
          </a:prstGeom>
        </p:spPr>
        <p:txBody>
          <a:bodyPr wrap="none">
            <a:spAutoFit/>
          </a:bodyPr>
          <a:lstStyle/>
          <a:p>
            <a:pPr algn="ctr"/>
            <a:r>
              <a:rPr lang="en-US" sz="4000" b="1" dirty="0">
                <a:latin typeface="Palatino Linotype" panose="02040502050505030304" pitchFamily="18" charset="0"/>
                <a:cs typeface="Arial" panose="020B0604020202020204" pitchFamily="34" charset="0"/>
              </a:rPr>
              <a:t>For Additional Information…</a:t>
            </a:r>
          </a:p>
        </p:txBody>
      </p:sp>
      <p:sp>
        <p:nvSpPr>
          <p:cNvPr id="10" name="Rectangle 9">
            <a:extLst>
              <a:ext uri="{FF2B5EF4-FFF2-40B4-BE49-F238E27FC236}">
                <a16:creationId xmlns:a16="http://schemas.microsoft.com/office/drawing/2014/main" id="{47581358-F79F-48B6-B5C8-87A10026AAD8}"/>
              </a:ext>
            </a:extLst>
          </p:cNvPr>
          <p:cNvSpPr/>
          <p:nvPr/>
        </p:nvSpPr>
        <p:spPr>
          <a:xfrm>
            <a:off x="2223837" y="1575033"/>
            <a:ext cx="7744327" cy="2353529"/>
          </a:xfrm>
          <a:prstGeom prst="rect">
            <a:avLst/>
          </a:prstGeom>
        </p:spPr>
        <p:txBody>
          <a:bodyPr wrap="square">
            <a:spAutoFit/>
          </a:bodyPr>
          <a:lstStyle/>
          <a:p>
            <a:pPr algn="ctr">
              <a:lnSpc>
                <a:spcPct val="150000"/>
              </a:lnSpc>
              <a:defRPr/>
            </a:pPr>
            <a:r>
              <a:rPr lang="en-US" sz="2000" dirty="0">
                <a:latin typeface="Palatino Linotype" panose="02040502050505030304" pitchFamily="18" charset="0"/>
                <a:cs typeface="Arial" panose="020B0604020202020204" pitchFamily="34" charset="0"/>
              </a:rPr>
              <a:t>Visit </a:t>
            </a:r>
            <a:r>
              <a:rPr lang="en-US" sz="2000" dirty="0">
                <a:latin typeface="Palatino Linotype" panose="02040502050505030304" pitchFamily="18" charset="0"/>
                <a:hlinkClick r:id="rId4"/>
              </a:rPr>
              <a:t>https://www.nacdnet.org/conservation-education-hub/</a:t>
            </a:r>
            <a:endParaRPr lang="en-US" sz="2000" dirty="0">
              <a:latin typeface="Palatino Linotype" panose="02040502050505030304" pitchFamily="18" charset="0"/>
              <a:cs typeface="Arial" panose="020B0604020202020204" pitchFamily="34" charset="0"/>
            </a:endParaRPr>
          </a:p>
          <a:p>
            <a:pPr algn="ctr">
              <a:lnSpc>
                <a:spcPct val="150000"/>
              </a:lnSpc>
              <a:defRPr/>
            </a:pPr>
            <a:r>
              <a:rPr lang="en-US" sz="2000" dirty="0">
                <a:latin typeface="Palatino Linotype" panose="02040502050505030304" pitchFamily="18" charset="0"/>
                <a:cs typeface="Arial" panose="020B0604020202020204" pitchFamily="34" charset="0"/>
              </a:rPr>
              <a:t>Entry Forms, Rules and Resource files are also available for download on the contest page at:</a:t>
            </a:r>
          </a:p>
          <a:p>
            <a:pPr algn="ctr">
              <a:lnSpc>
                <a:spcPct val="150000"/>
              </a:lnSpc>
              <a:defRPr/>
            </a:pPr>
            <a:r>
              <a:rPr lang="en-US" sz="2000" dirty="0">
                <a:latin typeface="Palatino Linotype" panose="02040502050505030304" pitchFamily="18" charset="0"/>
                <a:hlinkClick r:id="rId5"/>
              </a:rPr>
              <a:t>https://www.nacdnet.org/general-resources/stewardship-and-education-materials/contests/</a:t>
            </a:r>
            <a:r>
              <a:rPr lang="en-US" sz="2000" dirty="0">
                <a:latin typeface="Palatino Linotype" panose="02040502050505030304" pitchFamily="18" charset="0"/>
                <a:cs typeface="Arial" panose="020B0604020202020204" pitchFamily="34" charset="0"/>
              </a:rPr>
              <a:t>	</a:t>
            </a:r>
          </a:p>
        </p:txBody>
      </p:sp>
      <p:pic>
        <p:nvPicPr>
          <p:cNvPr id="5" name="Picture 4" descr="A close up of a sign&#10;&#10;Description automatically generated">
            <a:extLst>
              <a:ext uri="{FF2B5EF4-FFF2-40B4-BE49-F238E27FC236}">
                <a16:creationId xmlns:a16="http://schemas.microsoft.com/office/drawing/2014/main" id="{D695E970-4DE8-4054-93E5-0EB734F08C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71264" y="5678943"/>
            <a:ext cx="1049471" cy="776753"/>
          </a:xfrm>
          <a:prstGeom prst="rect">
            <a:avLst/>
          </a:prstGeom>
        </p:spPr>
      </p:pic>
    </p:spTree>
    <p:extLst>
      <p:ext uri="{BB962C8B-B14F-4D97-AF65-F5344CB8AC3E}">
        <p14:creationId xmlns:p14="http://schemas.microsoft.com/office/powerpoint/2010/main" val="3868168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495514" y="1567547"/>
            <a:ext cx="9391828"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endParaRPr lang="en-US" sz="3600" dirty="0">
              <a:latin typeface="Palatino Linotype" panose="02040502050505030304" pitchFamily="18" charset="0"/>
              <a:cs typeface="Arial" charset="0"/>
            </a:endParaRPr>
          </a:p>
          <a:p>
            <a:pPr algn="ctr">
              <a:spcBef>
                <a:spcPct val="50000"/>
              </a:spcBef>
              <a:defRPr/>
            </a:pPr>
            <a:r>
              <a:rPr lang="en-US" sz="3600" dirty="0">
                <a:latin typeface="Palatino Linotype" panose="02040502050505030304" pitchFamily="18" charset="0"/>
                <a:cs typeface="Arial" charset="0"/>
              </a:rPr>
              <a:t>Submissions must be made to MCCD by May 27, 2022</a:t>
            </a:r>
          </a:p>
          <a:p>
            <a:pPr algn="ctr">
              <a:spcBef>
                <a:spcPct val="50000"/>
              </a:spcBef>
              <a:defRPr/>
            </a:pPr>
            <a:endParaRPr lang="en-US" sz="1600" dirty="0">
              <a:latin typeface="Palatino Linotype" panose="02040502050505030304" pitchFamily="18" charset="0"/>
              <a:cs typeface="Arial" charset="0"/>
            </a:endParaRPr>
          </a:p>
          <a:p>
            <a:pPr algn="ctr">
              <a:spcBef>
                <a:spcPct val="50000"/>
              </a:spcBef>
              <a:defRPr/>
            </a:pPr>
            <a:r>
              <a:rPr lang="en-US" sz="3600" dirty="0">
                <a:latin typeface="Palatino Linotype" panose="02040502050505030304" pitchFamily="18" charset="0"/>
                <a:cs typeface="Arial" charset="0"/>
              </a:rPr>
              <a:t>Posters can be submitted via email to areiter@montgomeryconservation.org</a:t>
            </a:r>
          </a:p>
        </p:txBody>
      </p:sp>
      <p:pic>
        <p:nvPicPr>
          <p:cNvPr id="4" name="Picture 3" descr="A close up of a sign&#10;&#10;Description automatically generated">
            <a:extLst>
              <a:ext uri="{FF2B5EF4-FFF2-40B4-BE49-F238E27FC236}">
                <a16:creationId xmlns:a16="http://schemas.microsoft.com/office/drawing/2014/main" id="{AD1E6064-C59C-4ED6-8279-9EEC3DFAB6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50929" y="5717042"/>
            <a:ext cx="1049471" cy="776753"/>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938608D2-7A7D-4A07-A875-2CCC68C813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9016" y="1327266"/>
            <a:ext cx="3553968" cy="822960"/>
          </a:xfrm>
          <a:prstGeom prst="rect">
            <a:avLst/>
          </a:prstGeom>
        </p:spPr>
      </p:pic>
    </p:spTree>
    <p:extLst>
      <p:ext uri="{BB962C8B-B14F-4D97-AF65-F5344CB8AC3E}">
        <p14:creationId xmlns:p14="http://schemas.microsoft.com/office/powerpoint/2010/main" val="607777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493F-D62B-4B8E-AABC-51A2E27AFF45}"/>
              </a:ext>
            </a:extLst>
          </p:cNvPr>
          <p:cNvSpPr>
            <a:spLocks noGrp="1"/>
          </p:cNvSpPr>
          <p:nvPr>
            <p:ph type="title"/>
          </p:nvPr>
        </p:nvSpPr>
        <p:spPr>
          <a:xfrm>
            <a:off x="838200" y="365125"/>
            <a:ext cx="10515600" cy="1063625"/>
          </a:xfrm>
        </p:spPr>
        <p:txBody>
          <a:bodyPr>
            <a:normAutofit/>
          </a:bodyPr>
          <a:lstStyle/>
          <a:p>
            <a:pPr algn="ctr"/>
            <a:r>
              <a:rPr lang="en-US" sz="4000" b="1" dirty="0">
                <a:latin typeface="Palatino Linotype" panose="02040502050505030304" pitchFamily="18" charset="0"/>
                <a:ea typeface="Calibri" panose="020F0502020204030204" pitchFamily="34" charset="0"/>
                <a:cs typeface="BarlowSolid"/>
              </a:rPr>
              <a:t>What is soil made up of?</a:t>
            </a:r>
            <a:endParaRPr lang="en-US" sz="4000" dirty="0">
              <a:latin typeface="Palatino Linotype" panose="02040502050505030304" pitchFamily="18" charset="0"/>
            </a:endParaRPr>
          </a:p>
        </p:txBody>
      </p:sp>
      <p:pic>
        <p:nvPicPr>
          <p:cNvPr id="4" name="Content Placeholder 3" descr="Logo&#10;&#10;Description automatically generated with low confidence">
            <a:extLst>
              <a:ext uri="{FF2B5EF4-FFF2-40B4-BE49-F238E27FC236}">
                <a16:creationId xmlns:a16="http://schemas.microsoft.com/office/drawing/2014/main" id="{B94A2BD1-CAB2-4226-AA3F-B1F9185F549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541216" y="5675940"/>
            <a:ext cx="1109568" cy="816935"/>
          </a:xfrm>
          <a:prstGeom prst="rect">
            <a:avLst/>
          </a:prstGeom>
        </p:spPr>
      </p:pic>
      <p:pic>
        <p:nvPicPr>
          <p:cNvPr id="8" name="Picture 7" descr="A picture containing furniture, chest of drawers&#10;&#10;Description automatically generated">
            <a:extLst>
              <a:ext uri="{FF2B5EF4-FFF2-40B4-BE49-F238E27FC236}">
                <a16:creationId xmlns:a16="http://schemas.microsoft.com/office/drawing/2014/main" id="{735C857C-319D-4269-9F73-56B8109F73D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21955" y="1321334"/>
            <a:ext cx="3672840" cy="4556760"/>
          </a:xfrm>
          <a:prstGeom prst="rect">
            <a:avLst/>
          </a:prstGeom>
        </p:spPr>
      </p:pic>
      <p:sp>
        <p:nvSpPr>
          <p:cNvPr id="9" name="TextBox 8">
            <a:extLst>
              <a:ext uri="{FF2B5EF4-FFF2-40B4-BE49-F238E27FC236}">
                <a16:creationId xmlns:a16="http://schemas.microsoft.com/office/drawing/2014/main" id="{01544129-82F2-4F8A-B851-9BF3E0534213}"/>
              </a:ext>
            </a:extLst>
          </p:cNvPr>
          <p:cNvSpPr txBox="1"/>
          <p:nvPr/>
        </p:nvSpPr>
        <p:spPr>
          <a:xfrm>
            <a:off x="992503" y="1493704"/>
            <a:ext cx="7413308" cy="4117281"/>
          </a:xfrm>
          <a:prstGeom prst="rect">
            <a:avLst/>
          </a:prstGeom>
          <a:noFill/>
        </p:spPr>
        <p:txBody>
          <a:bodyPr wrap="square">
            <a:spAutoFit/>
          </a:bodyPr>
          <a:lstStyle/>
          <a:p>
            <a:pPr>
              <a:lnSpc>
                <a:spcPct val="150000"/>
              </a:lnSpc>
            </a:pPr>
            <a:r>
              <a:rPr lang="en-US" sz="1600" dirty="0">
                <a:latin typeface="Palatino Linotype" panose="02040502050505030304" pitchFamily="18" charset="0"/>
              </a:rPr>
              <a:t>Soil is more than just one layer. It has multiple layers, just like a cake, </a:t>
            </a:r>
            <a:r>
              <a:rPr lang="en-US" sz="1600" dirty="0">
                <a:latin typeface="Palatino Linotype" panose="02040502050505030304" pitchFamily="18" charset="0"/>
                <a:ea typeface="Calibri" panose="020F0502020204030204" pitchFamily="34" charset="0"/>
                <a:cs typeface="BarlowSolid"/>
              </a:rPr>
              <a:t>that are called horizons</a:t>
            </a:r>
            <a:r>
              <a:rPr lang="en-US" sz="1600" b="1" dirty="0">
                <a:latin typeface="Palatino Linotype" panose="02040502050505030304" pitchFamily="18" charset="0"/>
                <a:ea typeface="Calibri" panose="020F0502020204030204" pitchFamily="34" charset="0"/>
                <a:cs typeface="MyriadPro-Bold" panose="020B0703030403020204" pitchFamily="34" charset="0"/>
              </a:rPr>
              <a:t>. </a:t>
            </a:r>
          </a:p>
          <a:p>
            <a:pPr marL="285750" indent="-285750">
              <a:lnSpc>
                <a:spcPct val="150000"/>
              </a:lnSpc>
              <a:buFont typeface="Arial" panose="020B0604020202020204" pitchFamily="34" charset="0"/>
              <a:buChar char="•"/>
            </a:pP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The </a:t>
            </a:r>
            <a:r>
              <a:rPr lang="en-US" sz="1600" b="1" dirty="0">
                <a:latin typeface="Palatino Linotype" panose="02040502050505030304" pitchFamily="18" charset="0"/>
                <a:ea typeface="Calibri" panose="020F0502020204030204" pitchFamily="34" charset="0"/>
                <a:cs typeface="MyriadPro-Bold" panose="020B0703030403020204" pitchFamily="34" charset="0"/>
              </a:rPr>
              <a:t>0 Horizon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is a thin top layer of organic</a:t>
            </a:r>
            <a:r>
              <a:rPr lang="en-US" sz="1600" dirty="0">
                <a:latin typeface="Palatino Linotype" panose="02040502050505030304" pitchFamily="18" charset="0"/>
                <a:ea typeface="Calibri" panose="020F0502020204030204" pitchFamily="34" charset="0"/>
                <a:cs typeface="Times New Roman" panose="02020603050405020304" pitchFamily="18" charset="0"/>
              </a:rPr>
              <a:t>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material like decomposing plant materials or the</a:t>
            </a:r>
            <a:r>
              <a:rPr lang="en-US" sz="1600" dirty="0">
                <a:latin typeface="Palatino Linotype" panose="02040502050505030304" pitchFamily="18" charset="0"/>
                <a:ea typeface="Calibri" panose="020F0502020204030204" pitchFamily="34" charset="0"/>
                <a:cs typeface="Times New Roman" panose="02020603050405020304" pitchFamily="18" charset="0"/>
              </a:rPr>
              <a:t>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remains of animals and feces. </a:t>
            </a:r>
          </a:p>
          <a:p>
            <a:pPr marL="285750" indent="-285750">
              <a:lnSpc>
                <a:spcPct val="150000"/>
              </a:lnSpc>
              <a:buFont typeface="Arial" panose="020B0604020202020204" pitchFamily="34" charset="0"/>
              <a:buChar char="•"/>
            </a:pP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The </a:t>
            </a:r>
            <a:r>
              <a:rPr lang="en-US" sz="1600" b="1" dirty="0">
                <a:latin typeface="Palatino Linotype" panose="02040502050505030304" pitchFamily="18" charset="0"/>
                <a:ea typeface="Calibri" panose="020F0502020204030204" pitchFamily="34" charset="0"/>
                <a:cs typeface="MyriadPro-Bold" panose="020B0703030403020204" pitchFamily="34" charset="0"/>
              </a:rPr>
              <a:t>A horizon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is commonly referred to as</a:t>
            </a:r>
            <a:r>
              <a:rPr lang="en-US" sz="1600" baseline="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topsoil. It is usually dark brown in color and rich in</a:t>
            </a:r>
            <a:r>
              <a:rPr lang="en-US" sz="1600" baseline="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nutrients. </a:t>
            </a:r>
          </a:p>
          <a:p>
            <a:pPr marL="285750" indent="-285750">
              <a:lnSpc>
                <a:spcPct val="150000"/>
              </a:lnSpc>
              <a:buFont typeface="Arial" panose="020B0604020202020204" pitchFamily="34" charset="0"/>
              <a:buChar char="•"/>
            </a:pP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The </a:t>
            </a:r>
            <a:r>
              <a:rPr lang="en-US" sz="1600" b="1" dirty="0">
                <a:latin typeface="Palatino Linotype" panose="02040502050505030304" pitchFamily="18" charset="0"/>
                <a:ea typeface="Calibri" panose="020F0502020204030204" pitchFamily="34" charset="0"/>
                <a:cs typeface="MyriadPro-Bold" panose="020B0703030403020204" pitchFamily="34" charset="0"/>
              </a:rPr>
              <a:t>B horizon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is often referred to as subsoil. It</a:t>
            </a:r>
            <a:r>
              <a:rPr lang="en-US" sz="1600" baseline="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contains minerals or organic matter that have been</a:t>
            </a:r>
            <a:r>
              <a:rPr lang="en-US" sz="1600" dirty="0">
                <a:latin typeface="Palatino Linotype" panose="02040502050505030304" pitchFamily="18" charset="0"/>
                <a:ea typeface="Calibri" panose="020F0502020204030204" pitchFamily="34" charset="0"/>
                <a:cs typeface="Times New Roman" panose="02020603050405020304" pitchFamily="18" charset="0"/>
              </a:rPr>
              <a:t>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carried down from upper horizons by water. </a:t>
            </a:r>
          </a:p>
          <a:p>
            <a:pPr marL="285750" indent="-285750">
              <a:lnSpc>
                <a:spcPct val="150000"/>
              </a:lnSpc>
              <a:buFont typeface="Arial" panose="020B0604020202020204" pitchFamily="34" charset="0"/>
              <a:buChar char="•"/>
            </a:pP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The </a:t>
            </a:r>
            <a:r>
              <a:rPr lang="en-US" sz="1600" b="1" dirty="0">
                <a:latin typeface="Palatino Linotype" panose="02040502050505030304" pitchFamily="18" charset="0"/>
                <a:ea typeface="Calibri" panose="020F0502020204030204" pitchFamily="34" charset="0"/>
                <a:cs typeface="MyriadPro-Bold" panose="020B0703030403020204" pitchFamily="34" charset="0"/>
              </a:rPr>
              <a:t>C horizon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is the parent material of the soil</a:t>
            </a:r>
            <a:r>
              <a:rPr lang="en-US" sz="1600" dirty="0">
                <a:latin typeface="Palatino Linotype" panose="02040502050505030304" pitchFamily="18" charset="0"/>
                <a:ea typeface="Calibri" panose="020F0502020204030204" pitchFamily="34" charset="0"/>
                <a:cs typeface="Times New Roman" panose="02020603050405020304" pitchFamily="18" charset="0"/>
              </a:rPr>
              <a:t>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composed of broken up bedrock or sediments. </a:t>
            </a:r>
            <a:endParaRPr lang="en-US" sz="1600" dirty="0">
              <a:latin typeface="Palatino Linotype" panose="02040502050505030304" pitchFamily="18" charset="0"/>
            </a:endParaRPr>
          </a:p>
          <a:p>
            <a:pPr marL="285750" indent="-285750">
              <a:lnSpc>
                <a:spcPct val="150000"/>
              </a:lnSpc>
              <a:buFont typeface="Arial" panose="020B0604020202020204" pitchFamily="34" charset="0"/>
              <a:buChar char="•"/>
            </a:pPr>
            <a:r>
              <a:rPr lang="en-US" sz="1600" dirty="0">
                <a:latin typeface="Palatino Linotype" panose="02040502050505030304" pitchFamily="18" charset="0"/>
              </a:rPr>
              <a:t>The</a:t>
            </a:r>
            <a:r>
              <a:rPr lang="en-US" sz="1600" b="1" dirty="0">
                <a:latin typeface="Palatino Linotype" panose="02040502050505030304" pitchFamily="18" charset="0"/>
              </a:rPr>
              <a:t> R layer </a:t>
            </a:r>
            <a:r>
              <a:rPr lang="en-US" sz="1600" dirty="0">
                <a:latin typeface="Palatino Linotype" panose="02040502050505030304" pitchFamily="18" charset="0"/>
              </a:rPr>
              <a:t>is the </a:t>
            </a:r>
            <a:r>
              <a:rPr lang="en-US" sz="1600" dirty="0" err="1">
                <a:latin typeface="Palatino Linotype" panose="02040502050505030304" pitchFamily="18" charset="0"/>
              </a:rPr>
              <a:t>unweathered</a:t>
            </a:r>
            <a:r>
              <a:rPr lang="en-US" sz="1600" dirty="0">
                <a:latin typeface="Palatino Linotype" panose="02040502050505030304" pitchFamily="18" charset="0"/>
              </a:rPr>
              <a:t> parent</a:t>
            </a:r>
            <a:r>
              <a:rPr lang="en-US" sz="1600" baseline="0" dirty="0">
                <a:latin typeface="Palatino Linotype" panose="02040502050505030304" pitchFamily="18" charset="0"/>
              </a:rPr>
              <a:t> </a:t>
            </a:r>
            <a:r>
              <a:rPr lang="en-US" sz="1600" dirty="0">
                <a:latin typeface="Palatino Linotype" panose="02040502050505030304" pitchFamily="18" charset="0"/>
              </a:rPr>
              <a:t>material of the soil.</a:t>
            </a:r>
          </a:p>
        </p:txBody>
      </p:sp>
    </p:spTree>
    <p:extLst>
      <p:ext uri="{BB962C8B-B14F-4D97-AF65-F5344CB8AC3E}">
        <p14:creationId xmlns:p14="http://schemas.microsoft.com/office/powerpoint/2010/main" val="978975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E77AE-0B08-4AE9-91D3-C37894FF83BC}"/>
              </a:ext>
            </a:extLst>
          </p:cNvPr>
          <p:cNvSpPr>
            <a:spLocks noGrp="1"/>
          </p:cNvSpPr>
          <p:nvPr>
            <p:ph type="title"/>
          </p:nvPr>
        </p:nvSpPr>
        <p:spPr>
          <a:xfrm>
            <a:off x="838200" y="412751"/>
            <a:ext cx="10515600" cy="935038"/>
          </a:xfrm>
        </p:spPr>
        <p:txBody>
          <a:bodyPr>
            <a:normAutofit/>
          </a:bodyPr>
          <a:lstStyle/>
          <a:p>
            <a:pPr algn="ctr"/>
            <a:r>
              <a:rPr lang="en-US" sz="4000" b="1" dirty="0">
                <a:latin typeface="Palatino Linotype" panose="02040502050505030304" pitchFamily="18" charset="0"/>
              </a:rPr>
              <a:t>Soils are Habitats!</a:t>
            </a:r>
          </a:p>
        </p:txBody>
      </p:sp>
      <p:sp>
        <p:nvSpPr>
          <p:cNvPr id="3" name="Content Placeholder 2">
            <a:extLst>
              <a:ext uri="{FF2B5EF4-FFF2-40B4-BE49-F238E27FC236}">
                <a16:creationId xmlns:a16="http://schemas.microsoft.com/office/drawing/2014/main" id="{867586E8-322A-4D1C-99D2-1F3E4611A6BE}"/>
              </a:ext>
            </a:extLst>
          </p:cNvPr>
          <p:cNvSpPr>
            <a:spLocks noGrp="1"/>
          </p:cNvSpPr>
          <p:nvPr>
            <p:ph idx="1"/>
          </p:nvPr>
        </p:nvSpPr>
        <p:spPr>
          <a:xfrm>
            <a:off x="6261498" y="1758949"/>
            <a:ext cx="4914900" cy="3627439"/>
          </a:xfrm>
        </p:spPr>
        <p:txBody>
          <a:bodyPr>
            <a:normAutofit/>
          </a:bodyPr>
          <a:lstStyle/>
          <a:p>
            <a:pPr marL="0" indent="0" algn="ctr">
              <a:lnSpc>
                <a:spcPct val="150000"/>
              </a:lnSpc>
              <a:buNone/>
            </a:pPr>
            <a:r>
              <a:rPr lang="en-US" sz="1800" dirty="0">
                <a:latin typeface="Palatino Linotype" panose="02040502050505030304" pitchFamily="18" charset="0"/>
              </a:rPr>
              <a:t>Soil provides a habitat for animals. Lots of bugs, worms and other</a:t>
            </a:r>
            <a:r>
              <a:rPr lang="en-US" sz="1800" baseline="0" dirty="0">
                <a:latin typeface="Palatino Linotype" panose="02040502050505030304" pitchFamily="18" charset="0"/>
              </a:rPr>
              <a:t> c</a:t>
            </a:r>
            <a:r>
              <a:rPr lang="en-US" sz="1800" dirty="0">
                <a:latin typeface="Palatino Linotype" panose="02040502050505030304" pitchFamily="18" charset="0"/>
              </a:rPr>
              <a:t>ritters live in the soil. Some are so small</a:t>
            </a:r>
            <a:r>
              <a:rPr lang="en-US" sz="1800" baseline="0" dirty="0">
                <a:latin typeface="Palatino Linotype" panose="02040502050505030304" pitchFamily="18" charset="0"/>
              </a:rPr>
              <a:t> </a:t>
            </a:r>
            <a:r>
              <a:rPr lang="en-US" sz="1800" dirty="0">
                <a:latin typeface="Palatino Linotype" panose="02040502050505030304" pitchFamily="18" charset="0"/>
              </a:rPr>
              <a:t>you need a hand lens to see them. Earthworms living in your yard, garden or farm field are a real good sign that you have healthy soil. They make holes that help water and air get deep into the soil that makes it easier for roots and plants to grow.</a:t>
            </a:r>
          </a:p>
          <a:p>
            <a:pPr marL="0" indent="0">
              <a:buNone/>
            </a:pPr>
            <a:endParaRPr lang="en-US" dirty="0"/>
          </a:p>
        </p:txBody>
      </p:sp>
      <p:pic>
        <p:nvPicPr>
          <p:cNvPr id="4" name="Picture 3" descr="Logo&#10;&#10;Description automatically generated with low confidence">
            <a:extLst>
              <a:ext uri="{FF2B5EF4-FFF2-40B4-BE49-F238E27FC236}">
                <a16:creationId xmlns:a16="http://schemas.microsoft.com/office/drawing/2014/main" id="{E82AEAA7-33E0-4679-9398-C16B069AC5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4075" y="5597525"/>
            <a:ext cx="1106753" cy="819150"/>
          </a:xfrm>
          <a:prstGeom prst="rect">
            <a:avLst/>
          </a:prstGeom>
        </p:spPr>
      </p:pic>
      <p:pic>
        <p:nvPicPr>
          <p:cNvPr id="8" name="Picture 7" descr="A picture containing indoor, close&#10;&#10;Description automatically generated">
            <a:extLst>
              <a:ext uri="{FF2B5EF4-FFF2-40B4-BE49-F238E27FC236}">
                <a16:creationId xmlns:a16="http://schemas.microsoft.com/office/drawing/2014/main" id="{248CE623-2964-49FF-A0BC-06D87F3F533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15602" y="1606550"/>
            <a:ext cx="4756381" cy="3727450"/>
          </a:xfrm>
          <a:prstGeom prst="rect">
            <a:avLst/>
          </a:prstGeom>
        </p:spPr>
      </p:pic>
    </p:spTree>
    <p:extLst>
      <p:ext uri="{BB962C8B-B14F-4D97-AF65-F5344CB8AC3E}">
        <p14:creationId xmlns:p14="http://schemas.microsoft.com/office/powerpoint/2010/main" val="104650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60C3F-B3E5-4FAB-9AC4-1A20B0C3B709}"/>
              </a:ext>
            </a:extLst>
          </p:cNvPr>
          <p:cNvSpPr>
            <a:spLocks noGrp="1"/>
          </p:cNvSpPr>
          <p:nvPr>
            <p:ph type="title"/>
          </p:nvPr>
        </p:nvSpPr>
        <p:spPr>
          <a:xfrm>
            <a:off x="700087" y="441325"/>
            <a:ext cx="10791825" cy="1325563"/>
          </a:xfrm>
        </p:spPr>
        <p:txBody>
          <a:bodyPr>
            <a:normAutofit/>
          </a:bodyPr>
          <a:lstStyle/>
          <a:p>
            <a:pPr algn="ctr"/>
            <a:r>
              <a:rPr lang="en-US" sz="4000" b="1" dirty="0">
                <a:latin typeface="Palatino Linotype" panose="02040502050505030304" pitchFamily="18" charset="0"/>
              </a:rPr>
              <a:t>How does healthy soil </a:t>
            </a:r>
            <a:br>
              <a:rPr lang="en-US" sz="4000" b="1" dirty="0">
                <a:latin typeface="Palatino Linotype" panose="02040502050505030304" pitchFamily="18" charset="0"/>
              </a:rPr>
            </a:br>
            <a:r>
              <a:rPr lang="en-US" sz="4000" b="1" dirty="0">
                <a:latin typeface="Palatino Linotype" panose="02040502050505030304" pitchFamily="18" charset="0"/>
              </a:rPr>
              <a:t>help us have a healthy life?</a:t>
            </a:r>
          </a:p>
        </p:txBody>
      </p:sp>
      <p:pic>
        <p:nvPicPr>
          <p:cNvPr id="4" name="Picture 3" descr="Logo&#10;&#10;Description automatically generated with low confidence">
            <a:extLst>
              <a:ext uri="{FF2B5EF4-FFF2-40B4-BE49-F238E27FC236}">
                <a16:creationId xmlns:a16="http://schemas.microsoft.com/office/drawing/2014/main" id="{33B1FE1B-1A93-46FD-9E19-C81E6A614E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4075" y="5597525"/>
            <a:ext cx="1106753" cy="819150"/>
          </a:xfrm>
          <a:prstGeom prst="rect">
            <a:avLst/>
          </a:prstGeom>
        </p:spPr>
      </p:pic>
      <p:pic>
        <p:nvPicPr>
          <p:cNvPr id="25" name="Content Placeholder 24" descr="A hand holding a handful of raspberries&#10;&#10;Description automatically generated with medium confidence">
            <a:extLst>
              <a:ext uri="{FF2B5EF4-FFF2-40B4-BE49-F238E27FC236}">
                <a16:creationId xmlns:a16="http://schemas.microsoft.com/office/drawing/2014/main" id="{EE7CEC91-A4B4-4C2C-A066-9CE8EF537E98}"/>
              </a:ext>
            </a:extLst>
          </p:cNvPr>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1155434" y="2023918"/>
            <a:ext cx="2416652" cy="1613551"/>
          </a:xfrm>
        </p:spPr>
      </p:pic>
      <p:pic>
        <p:nvPicPr>
          <p:cNvPr id="20" name="Picture 19" descr="A picture containing outdoor, grass, plant, corn&#10;&#10;Description automatically generated">
            <a:extLst>
              <a:ext uri="{FF2B5EF4-FFF2-40B4-BE49-F238E27FC236}">
                <a16:creationId xmlns:a16="http://schemas.microsoft.com/office/drawing/2014/main" id="{37889A16-A903-40E2-962C-F87DE0D5825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27125" y="2038241"/>
            <a:ext cx="2420327" cy="1613551"/>
          </a:xfrm>
          <a:prstGeom prst="rect">
            <a:avLst/>
          </a:prstGeom>
        </p:spPr>
      </p:pic>
      <p:pic>
        <p:nvPicPr>
          <p:cNvPr id="21" name="Picture 20" descr="A picture containing grass, sky, outdoor, field&#10;&#10;Description automatically generated">
            <a:extLst>
              <a:ext uri="{FF2B5EF4-FFF2-40B4-BE49-F238E27FC236}">
                <a16:creationId xmlns:a16="http://schemas.microsoft.com/office/drawing/2014/main" id="{1CCBF413-E6EB-4214-95B6-D0B4C40D9A8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302491" y="2046829"/>
            <a:ext cx="2513798" cy="1604963"/>
          </a:xfrm>
          <a:prstGeom prst="rect">
            <a:avLst/>
          </a:prstGeom>
        </p:spPr>
      </p:pic>
      <p:pic>
        <p:nvPicPr>
          <p:cNvPr id="22" name="Content Placeholder 5" descr="A pile of tomatoes&#10;&#10;Description automatically generated">
            <a:extLst>
              <a:ext uri="{FF2B5EF4-FFF2-40B4-BE49-F238E27FC236}">
                <a16:creationId xmlns:a16="http://schemas.microsoft.com/office/drawing/2014/main" id="{6744C8A2-B7C7-4BB2-AFB8-05EE944C72A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971328" y="2042534"/>
            <a:ext cx="2139951" cy="1604963"/>
          </a:xfrm>
          <a:prstGeom prst="rect">
            <a:avLst/>
          </a:prstGeom>
        </p:spPr>
      </p:pic>
      <p:sp>
        <p:nvSpPr>
          <p:cNvPr id="27" name="TextBox 26">
            <a:extLst>
              <a:ext uri="{FF2B5EF4-FFF2-40B4-BE49-F238E27FC236}">
                <a16:creationId xmlns:a16="http://schemas.microsoft.com/office/drawing/2014/main" id="{94D4F942-C42A-4B5B-85E2-064D269CA488}"/>
              </a:ext>
            </a:extLst>
          </p:cNvPr>
          <p:cNvSpPr txBox="1"/>
          <p:nvPr/>
        </p:nvSpPr>
        <p:spPr>
          <a:xfrm>
            <a:off x="984901" y="3927438"/>
            <a:ext cx="10325100" cy="880947"/>
          </a:xfrm>
          <a:prstGeom prst="rect">
            <a:avLst/>
          </a:prstGeom>
          <a:noFill/>
        </p:spPr>
        <p:txBody>
          <a:bodyPr wrap="square">
            <a:spAutoFit/>
          </a:bodyPr>
          <a:lstStyle/>
          <a:p>
            <a:pPr>
              <a:lnSpc>
                <a:spcPct val="150000"/>
              </a:lnSpc>
            </a:pPr>
            <a:r>
              <a:rPr lang="en-US" dirty="0">
                <a:latin typeface="Palatino Linotype" panose="02040502050505030304" pitchFamily="18" charset="0"/>
              </a:rPr>
              <a:t>The food we eat comes from plants and trees that grow in soil. Farmers and ranchers take good care of the soil on their land. Then, healthy soil grows the healthy food we need to have a healthy life. </a:t>
            </a:r>
          </a:p>
        </p:txBody>
      </p:sp>
    </p:spTree>
    <p:extLst>
      <p:ext uri="{BB962C8B-B14F-4D97-AF65-F5344CB8AC3E}">
        <p14:creationId xmlns:p14="http://schemas.microsoft.com/office/powerpoint/2010/main" val="2449692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F5A3-3264-4F56-897D-C0B289A2A5C1}"/>
              </a:ext>
            </a:extLst>
          </p:cNvPr>
          <p:cNvSpPr>
            <a:spLocks noGrp="1"/>
          </p:cNvSpPr>
          <p:nvPr>
            <p:ph type="title"/>
          </p:nvPr>
        </p:nvSpPr>
        <p:spPr/>
        <p:txBody>
          <a:bodyPr>
            <a:normAutofit/>
          </a:bodyPr>
          <a:lstStyle/>
          <a:p>
            <a:pPr algn="ctr"/>
            <a:r>
              <a:rPr lang="en-US" sz="4000" b="1" dirty="0">
                <a:latin typeface="Palatino Linotype" panose="02040502050505030304" pitchFamily="18" charset="0"/>
              </a:rPr>
              <a:t>How Do Farmers Help Soils?</a:t>
            </a:r>
          </a:p>
        </p:txBody>
      </p:sp>
      <p:sp>
        <p:nvSpPr>
          <p:cNvPr id="3" name="Content Placeholder 2">
            <a:extLst>
              <a:ext uri="{FF2B5EF4-FFF2-40B4-BE49-F238E27FC236}">
                <a16:creationId xmlns:a16="http://schemas.microsoft.com/office/drawing/2014/main" id="{803E88BF-95B5-4AC8-9ACD-716A64A02DF2}"/>
              </a:ext>
            </a:extLst>
          </p:cNvPr>
          <p:cNvSpPr>
            <a:spLocks noGrp="1"/>
          </p:cNvSpPr>
          <p:nvPr>
            <p:ph idx="1"/>
          </p:nvPr>
        </p:nvSpPr>
        <p:spPr>
          <a:xfrm>
            <a:off x="719137" y="1535112"/>
            <a:ext cx="10753725" cy="2398713"/>
          </a:xfrm>
        </p:spPr>
        <p:txBody>
          <a:bodyPr>
            <a:normAutofit/>
          </a:bodyPr>
          <a:lstStyle/>
          <a:p>
            <a:r>
              <a:rPr lang="en-US" sz="1600" dirty="0"/>
              <a:t>Planting cover crops. Cover crops are plants that can protect and put nutrients back into the soil, they aren’t grown for food. </a:t>
            </a:r>
          </a:p>
          <a:p>
            <a:r>
              <a:rPr lang="en-US" sz="1600" dirty="0"/>
              <a:t>Rotating crops. This is when farmers plant different crops on the same patch of land at different times of the year. This keeps soil healthy by ensuring that soils stay nutrient rich, since not all the same nutrients are being used with each crop.</a:t>
            </a:r>
          </a:p>
          <a:p>
            <a:r>
              <a:rPr lang="en-US" sz="1600" dirty="0"/>
              <a:t>Keeping soil intact. Tilling is a process that breaks up the soil to make it easier for crops to grow. But, breaking up soils means that they may be washed away by rain or blown away by the wind. Keeping soil intact by having no-till fields keeps soils in place and keeps moisture in the soil.</a:t>
            </a:r>
          </a:p>
          <a:p>
            <a:r>
              <a:rPr lang="en-US" sz="1600" dirty="0"/>
              <a:t>Using buffer zones. A buffer zone is an area of vegetation between fields that are used to grow crops. Sometimes they are also near streams and lakes. These green spaces can keep soils in place and out of bodies of water.</a:t>
            </a:r>
          </a:p>
        </p:txBody>
      </p:sp>
      <p:pic>
        <p:nvPicPr>
          <p:cNvPr id="4" name="Picture 3" descr="A sign in a field&#10;&#10;Description automatically generated with medium confidence">
            <a:extLst>
              <a:ext uri="{FF2B5EF4-FFF2-40B4-BE49-F238E27FC236}">
                <a16:creationId xmlns:a16="http://schemas.microsoft.com/office/drawing/2014/main" id="{0964E15A-5C06-404A-A81D-0469B2FD2E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9719" y="4280117"/>
            <a:ext cx="2874144" cy="2155608"/>
          </a:xfrm>
          <a:prstGeom prst="rect">
            <a:avLst/>
          </a:prstGeom>
        </p:spPr>
      </p:pic>
      <p:pic>
        <p:nvPicPr>
          <p:cNvPr id="6" name="Picture 5" descr="A picture containing outdoor, sky, grass, ground&#10;&#10;Description automatically generated">
            <a:extLst>
              <a:ext uri="{FF2B5EF4-FFF2-40B4-BE49-F238E27FC236}">
                <a16:creationId xmlns:a16="http://schemas.microsoft.com/office/drawing/2014/main" id="{AE2CE246-8B2E-4ADF-9F4E-32ED6BF044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7200" y="4280117"/>
            <a:ext cx="2857500" cy="2155608"/>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02091B63-16DB-46B5-909C-7F8BA38880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94075" y="5597525"/>
            <a:ext cx="1106753" cy="819150"/>
          </a:xfrm>
          <a:prstGeom prst="rect">
            <a:avLst/>
          </a:prstGeom>
        </p:spPr>
      </p:pic>
    </p:spTree>
    <p:extLst>
      <p:ext uri="{BB962C8B-B14F-4D97-AF65-F5344CB8AC3E}">
        <p14:creationId xmlns:p14="http://schemas.microsoft.com/office/powerpoint/2010/main" val="4263846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3BFE6-A8DA-4551-8DEA-D993932151BD}"/>
              </a:ext>
            </a:extLst>
          </p:cNvPr>
          <p:cNvSpPr>
            <a:spLocks noGrp="1"/>
          </p:cNvSpPr>
          <p:nvPr>
            <p:ph type="title"/>
          </p:nvPr>
        </p:nvSpPr>
        <p:spPr>
          <a:xfrm>
            <a:off x="838200" y="527843"/>
            <a:ext cx="10515600" cy="1325563"/>
          </a:xfrm>
        </p:spPr>
        <p:txBody>
          <a:bodyPr>
            <a:normAutofit/>
          </a:bodyPr>
          <a:lstStyle/>
          <a:p>
            <a:pPr algn="ctr"/>
            <a:r>
              <a:rPr lang="en-US" sz="4000" b="1" dirty="0">
                <a:latin typeface="Palatino Linotype" panose="02040502050505030304" pitchFamily="18" charset="0"/>
              </a:rPr>
              <a:t>You Can Also Help Soil by Becoming a </a:t>
            </a:r>
            <a:br>
              <a:rPr lang="en-US" sz="4000" b="1" dirty="0">
                <a:latin typeface="Palatino Linotype" panose="02040502050505030304" pitchFamily="18" charset="0"/>
              </a:rPr>
            </a:br>
            <a:r>
              <a:rPr lang="en-US" sz="4000" b="1" dirty="0">
                <a:latin typeface="Palatino Linotype" panose="02040502050505030304" pitchFamily="18" charset="0"/>
              </a:rPr>
              <a:t>Soil Scientist!</a:t>
            </a:r>
          </a:p>
        </p:txBody>
      </p:sp>
      <p:sp>
        <p:nvSpPr>
          <p:cNvPr id="3" name="Content Placeholder 2">
            <a:extLst>
              <a:ext uri="{FF2B5EF4-FFF2-40B4-BE49-F238E27FC236}">
                <a16:creationId xmlns:a16="http://schemas.microsoft.com/office/drawing/2014/main" id="{B0C316F9-493D-4C61-B2A2-F84CF55DC1D3}"/>
              </a:ext>
            </a:extLst>
          </p:cNvPr>
          <p:cNvSpPr>
            <a:spLocks noGrp="1"/>
          </p:cNvSpPr>
          <p:nvPr>
            <p:ph idx="1"/>
          </p:nvPr>
        </p:nvSpPr>
        <p:spPr>
          <a:xfrm>
            <a:off x="3524250" y="2311399"/>
            <a:ext cx="5143500" cy="1389064"/>
          </a:xfrm>
        </p:spPr>
        <p:txBody>
          <a:bodyPr>
            <a:normAutofit/>
          </a:bodyPr>
          <a:lstStyle/>
          <a:p>
            <a:pPr marL="0" indent="0" algn="ctr">
              <a:lnSpc>
                <a:spcPct val="150000"/>
              </a:lnSpc>
              <a:buNone/>
            </a:pPr>
            <a:r>
              <a:rPr lang="en-US" sz="1800" dirty="0">
                <a:latin typeface="Palatino Linotype" panose="02040502050505030304" pitchFamily="18" charset="0"/>
              </a:rPr>
              <a:t>If you like science, being outside and exploring the environment, becoming a soil scientist might be the career for you! </a:t>
            </a:r>
          </a:p>
        </p:txBody>
      </p:sp>
      <p:pic>
        <p:nvPicPr>
          <p:cNvPr id="7" name="Picture 6" descr="A picture containing person, grass, outdoor&#10;&#10;Description automatically generated">
            <a:extLst>
              <a:ext uri="{FF2B5EF4-FFF2-40B4-BE49-F238E27FC236}">
                <a16:creationId xmlns:a16="http://schemas.microsoft.com/office/drawing/2014/main" id="{E10FA93B-B0AC-456C-9096-A0B07CF45B7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9733" y="3253581"/>
            <a:ext cx="2315346" cy="3129756"/>
          </a:xfrm>
          <a:prstGeom prst="rect">
            <a:avLst/>
          </a:prstGeom>
        </p:spPr>
      </p:pic>
      <p:pic>
        <p:nvPicPr>
          <p:cNvPr id="9" name="Picture 8" descr="A picture containing grass, outdoor, person, vegetable&#10;&#10;Description automatically generated">
            <a:extLst>
              <a:ext uri="{FF2B5EF4-FFF2-40B4-BE49-F238E27FC236}">
                <a16:creationId xmlns:a16="http://schemas.microsoft.com/office/drawing/2014/main" id="{982E5D1D-3835-455B-8310-AB7DBD0206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6921" y="1814512"/>
            <a:ext cx="2241550" cy="3362325"/>
          </a:xfrm>
          <a:prstGeom prst="rect">
            <a:avLst/>
          </a:prstGeom>
        </p:spPr>
      </p:pic>
      <p:pic>
        <p:nvPicPr>
          <p:cNvPr id="10" name="Picture 9" descr="Logo&#10;&#10;Description automatically generated with low confidence">
            <a:extLst>
              <a:ext uri="{FF2B5EF4-FFF2-40B4-BE49-F238E27FC236}">
                <a16:creationId xmlns:a16="http://schemas.microsoft.com/office/drawing/2014/main" id="{28E7E7B8-34D2-47A3-B9EE-D47CFC46F7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94075" y="5597525"/>
            <a:ext cx="1106753" cy="819150"/>
          </a:xfrm>
          <a:prstGeom prst="rect">
            <a:avLst/>
          </a:prstGeom>
        </p:spPr>
      </p:pic>
    </p:spTree>
    <p:extLst>
      <p:ext uri="{BB962C8B-B14F-4D97-AF65-F5344CB8AC3E}">
        <p14:creationId xmlns:p14="http://schemas.microsoft.com/office/powerpoint/2010/main" val="2272798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199B8-1657-4943-9A87-EBAC0397BEE5}"/>
              </a:ext>
            </a:extLst>
          </p:cNvPr>
          <p:cNvSpPr>
            <a:spLocks noGrp="1"/>
          </p:cNvSpPr>
          <p:nvPr>
            <p:ph type="title"/>
          </p:nvPr>
        </p:nvSpPr>
        <p:spPr/>
        <p:txBody>
          <a:bodyPr>
            <a:normAutofit/>
          </a:bodyPr>
          <a:lstStyle/>
          <a:p>
            <a:pPr algn="ctr"/>
            <a:r>
              <a:rPr lang="en-US" sz="4000" b="1" dirty="0">
                <a:latin typeface="Palatino Linotype" panose="02040502050505030304" pitchFamily="18" charset="0"/>
              </a:rPr>
              <a:t>What is Soil Science?</a:t>
            </a:r>
          </a:p>
        </p:txBody>
      </p:sp>
      <p:sp>
        <p:nvSpPr>
          <p:cNvPr id="3" name="Content Placeholder 2">
            <a:extLst>
              <a:ext uri="{FF2B5EF4-FFF2-40B4-BE49-F238E27FC236}">
                <a16:creationId xmlns:a16="http://schemas.microsoft.com/office/drawing/2014/main" id="{3AFD8863-9537-4283-BD6F-CDD5EE545732}"/>
              </a:ext>
            </a:extLst>
          </p:cNvPr>
          <p:cNvSpPr>
            <a:spLocks noGrp="1"/>
          </p:cNvSpPr>
          <p:nvPr>
            <p:ph idx="1"/>
          </p:nvPr>
        </p:nvSpPr>
        <p:spPr>
          <a:xfrm>
            <a:off x="762000" y="2084387"/>
            <a:ext cx="6905625" cy="2498725"/>
          </a:xfrm>
        </p:spPr>
        <p:txBody>
          <a:bodyPr>
            <a:normAutofit fontScale="92500" lnSpcReduction="10000"/>
          </a:bodyPr>
          <a:lstStyle/>
          <a:p>
            <a:pPr marL="0" indent="0" algn="ctr">
              <a:lnSpc>
                <a:spcPct val="150000"/>
              </a:lnSpc>
              <a:buNone/>
            </a:pPr>
            <a:r>
              <a:rPr lang="en-US" sz="1900" dirty="0">
                <a:latin typeface="Palatino Linotype" panose="02040502050505030304" pitchFamily="18" charset="0"/>
              </a:rPr>
              <a:t>Soil science is the study of soils as a natural resource. This includes understanding soil formation, classification, and mapping; learning about the unique properties of soil including their physical, chemical and biological properties and how fertile they are; and understanding how soil can be managed based on these characteristics.</a:t>
            </a:r>
          </a:p>
          <a:p>
            <a:endParaRPr lang="en-US" dirty="0"/>
          </a:p>
        </p:txBody>
      </p:sp>
      <p:pic>
        <p:nvPicPr>
          <p:cNvPr id="5" name="Picture 4" descr="A picture containing text, table, dining table&#10;&#10;Description automatically generated">
            <a:extLst>
              <a:ext uri="{FF2B5EF4-FFF2-40B4-BE49-F238E27FC236}">
                <a16:creationId xmlns:a16="http://schemas.microsoft.com/office/drawing/2014/main" id="{97F6D471-099A-40D7-84A4-A6C235B022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5030" y="1609725"/>
            <a:ext cx="3112558" cy="4668837"/>
          </a:xfrm>
          <a:prstGeom prst="rect">
            <a:avLst/>
          </a:prstGeom>
        </p:spPr>
      </p:pic>
      <p:pic>
        <p:nvPicPr>
          <p:cNvPr id="6" name="Picture 5" descr="Logo&#10;&#10;Description automatically generated with low confidence">
            <a:extLst>
              <a:ext uri="{FF2B5EF4-FFF2-40B4-BE49-F238E27FC236}">
                <a16:creationId xmlns:a16="http://schemas.microsoft.com/office/drawing/2014/main" id="{F0125DF0-DBF6-419D-B721-91E498E35D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2623" y="5621337"/>
            <a:ext cx="1106753" cy="819150"/>
          </a:xfrm>
          <a:prstGeom prst="rect">
            <a:avLst/>
          </a:prstGeom>
        </p:spPr>
      </p:pic>
    </p:spTree>
    <p:extLst>
      <p:ext uri="{BB962C8B-B14F-4D97-AF65-F5344CB8AC3E}">
        <p14:creationId xmlns:p14="http://schemas.microsoft.com/office/powerpoint/2010/main" val="2827836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1978-26E5-458B-A668-997AAE16E8A7}"/>
              </a:ext>
            </a:extLst>
          </p:cNvPr>
          <p:cNvSpPr>
            <a:spLocks noGrp="1"/>
          </p:cNvSpPr>
          <p:nvPr>
            <p:ph type="title"/>
          </p:nvPr>
        </p:nvSpPr>
        <p:spPr/>
        <p:txBody>
          <a:bodyPr>
            <a:normAutofit/>
          </a:bodyPr>
          <a:lstStyle/>
          <a:p>
            <a:pPr algn="ctr"/>
            <a:r>
              <a:rPr lang="en-US" sz="4000" b="1" dirty="0">
                <a:latin typeface="Palatino Linotype" panose="02040502050505030304" pitchFamily="18" charset="0"/>
              </a:rPr>
              <a:t>Take Care of Your Soil!</a:t>
            </a:r>
          </a:p>
        </p:txBody>
      </p:sp>
      <p:sp>
        <p:nvSpPr>
          <p:cNvPr id="3" name="Content Placeholder 2">
            <a:extLst>
              <a:ext uri="{FF2B5EF4-FFF2-40B4-BE49-F238E27FC236}">
                <a16:creationId xmlns:a16="http://schemas.microsoft.com/office/drawing/2014/main" id="{09C36E43-CCB2-4729-9D31-9C72F5279C54}"/>
              </a:ext>
            </a:extLst>
          </p:cNvPr>
          <p:cNvSpPr>
            <a:spLocks noGrp="1"/>
          </p:cNvSpPr>
          <p:nvPr>
            <p:ph idx="1"/>
          </p:nvPr>
        </p:nvSpPr>
        <p:spPr>
          <a:xfrm>
            <a:off x="1181100" y="2384424"/>
            <a:ext cx="6648450" cy="2089151"/>
          </a:xfrm>
        </p:spPr>
        <p:txBody>
          <a:bodyPr>
            <a:normAutofit lnSpcReduction="10000"/>
          </a:bodyPr>
          <a:lstStyle/>
          <a:p>
            <a:pPr marL="0" indent="0" algn="ctr">
              <a:lnSpc>
                <a:spcPct val="150000"/>
              </a:lnSpc>
              <a:buNone/>
            </a:pPr>
            <a:r>
              <a:rPr lang="en-US" sz="1800" dirty="0">
                <a:latin typeface="Palatino Linotype" panose="02040502050505030304" pitchFamily="18" charset="0"/>
              </a:rPr>
              <a:t>Only about</a:t>
            </a:r>
            <a:r>
              <a:rPr lang="en-US" sz="1800" baseline="0" dirty="0">
                <a:latin typeface="Palatino Linotype" panose="02040502050505030304" pitchFamily="18" charset="0"/>
              </a:rPr>
              <a:t> 10% of Earth’s land surface has suitable soil for producing our food supply, housing, cities, schools, hospitals, air to breath and more! Our healthy life above ground depends upon healthy soil below our feet! It is vital that we practice good soil conservation. </a:t>
            </a:r>
            <a:endParaRPr lang="en-US" sz="1800" dirty="0">
              <a:latin typeface="Palatino Linotype" panose="02040502050505030304" pitchFamily="18" charset="0"/>
            </a:endParaRPr>
          </a:p>
          <a:p>
            <a:pPr marL="0" indent="0" algn="ctr">
              <a:buNone/>
            </a:pPr>
            <a:endParaRPr lang="en-US" dirty="0"/>
          </a:p>
        </p:txBody>
      </p:sp>
      <p:pic>
        <p:nvPicPr>
          <p:cNvPr id="4" name="Picture 3" descr="Logo&#10;&#10;Description automatically generated with low confidence">
            <a:extLst>
              <a:ext uri="{FF2B5EF4-FFF2-40B4-BE49-F238E27FC236}">
                <a16:creationId xmlns:a16="http://schemas.microsoft.com/office/drawing/2014/main" id="{C1B99738-92B6-4D85-B6C2-01104F8D74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2623" y="5621337"/>
            <a:ext cx="1106753" cy="819150"/>
          </a:xfrm>
          <a:prstGeom prst="rect">
            <a:avLst/>
          </a:prstGeom>
        </p:spPr>
      </p:pic>
      <p:pic>
        <p:nvPicPr>
          <p:cNvPr id="8" name="Picture 7" descr="A green leaf on the ground&#10;&#10;Description automatically generated with low confidence">
            <a:extLst>
              <a:ext uri="{FF2B5EF4-FFF2-40B4-BE49-F238E27FC236}">
                <a16:creationId xmlns:a16="http://schemas.microsoft.com/office/drawing/2014/main" id="{B74344CD-D9DC-4548-8205-7FDE2AB47EE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34388" y="1847499"/>
            <a:ext cx="2638424" cy="3908776"/>
          </a:xfrm>
          <a:prstGeom prst="rect">
            <a:avLst/>
          </a:prstGeom>
        </p:spPr>
      </p:pic>
    </p:spTree>
    <p:extLst>
      <p:ext uri="{BB962C8B-B14F-4D97-AF65-F5344CB8AC3E}">
        <p14:creationId xmlns:p14="http://schemas.microsoft.com/office/powerpoint/2010/main" val="2314466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3433</TotalTime>
  <Words>2212</Words>
  <Application>Microsoft Office PowerPoint</Application>
  <PresentationFormat>Widescreen</PresentationFormat>
  <Paragraphs>184</Paragraphs>
  <Slides>23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Gungsuh</vt:lpstr>
      <vt:lpstr>Arial</vt:lpstr>
      <vt:lpstr>Calibri</vt:lpstr>
      <vt:lpstr>Calibri Light</vt:lpstr>
      <vt:lpstr>Dante</vt:lpstr>
      <vt:lpstr>Minion Pro</vt:lpstr>
      <vt:lpstr>Palatino Linotype</vt:lpstr>
      <vt:lpstr>Office Theme</vt:lpstr>
      <vt:lpstr>PowerPoint Presentation</vt:lpstr>
      <vt:lpstr>What is Soil Health?</vt:lpstr>
      <vt:lpstr>What is soil made up of?</vt:lpstr>
      <vt:lpstr>Soils are Habitats!</vt:lpstr>
      <vt:lpstr>How does healthy soil  help us have a healthy life?</vt:lpstr>
      <vt:lpstr>How Do Farmers Help Soils?</vt:lpstr>
      <vt:lpstr>You Can Also Help Soil by Becoming a  Soil Scientist!</vt:lpstr>
      <vt:lpstr>What is Soil Science?</vt:lpstr>
      <vt:lpstr>Take Care of Your Soil!</vt:lpstr>
      <vt:lpstr>Help is Here!</vt:lpstr>
      <vt:lpstr>PowerPoint Presentation</vt:lpstr>
      <vt:lpstr>Poster Contest Details</vt:lpstr>
      <vt:lpstr>Poster Contest Rules</vt:lpstr>
      <vt:lpstr>Poster Contest Rules Cont.</vt:lpstr>
      <vt:lpstr>2022 Digital Poster Contest Healthy Soil: Healthy Life</vt:lpstr>
      <vt:lpstr>Digital Poster Contest Rules</vt:lpstr>
      <vt:lpstr>PowerPoint Presentation</vt:lpstr>
      <vt:lpstr>When forming ideas for your poster…</vt:lpstr>
      <vt:lpstr>Poster TIPS</vt:lpstr>
      <vt:lpstr>Poster TIPS Cont.</vt:lpstr>
      <vt:lpstr>Judging</vt:lpstr>
      <vt:lpstr>For Additional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POSTER CONTEST Healthy Soil: Healthy Life</dc:title>
  <dc:creator>Diana Blackwood</dc:creator>
  <cp:lastModifiedBy>Abigail Reiter</cp:lastModifiedBy>
  <cp:revision>7</cp:revision>
  <dcterms:created xsi:type="dcterms:W3CDTF">2021-10-22T19:08:03Z</dcterms:created>
  <dcterms:modified xsi:type="dcterms:W3CDTF">2022-04-01T16:03:12Z</dcterms:modified>
</cp:coreProperties>
</file>